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3" r:id="rId2"/>
    <p:sldId id="258" r:id="rId3"/>
    <p:sldId id="259" r:id="rId4"/>
    <p:sldId id="907" r:id="rId5"/>
    <p:sldId id="908" r:id="rId6"/>
    <p:sldId id="260" r:id="rId7"/>
    <p:sldId id="909" r:id="rId8"/>
    <p:sldId id="910" r:id="rId9"/>
    <p:sldId id="911" r:id="rId10"/>
    <p:sldId id="912" r:id="rId11"/>
    <p:sldId id="913" r:id="rId12"/>
    <p:sldId id="914" r:id="rId13"/>
    <p:sldId id="261" r:id="rId14"/>
    <p:sldId id="676" r:id="rId15"/>
    <p:sldId id="507" r:id="rId16"/>
    <p:sldId id="923" r:id="rId17"/>
    <p:sldId id="915" r:id="rId18"/>
    <p:sldId id="916" r:id="rId19"/>
    <p:sldId id="917" r:id="rId20"/>
    <p:sldId id="918" r:id="rId21"/>
    <p:sldId id="922" r:id="rId22"/>
    <p:sldId id="919" r:id="rId23"/>
    <p:sldId id="920" r:id="rId24"/>
    <p:sldId id="921" r:id="rId25"/>
    <p:sldId id="262" r:id="rId26"/>
    <p:sldId id="927" r:id="rId27"/>
    <p:sldId id="924" r:id="rId28"/>
    <p:sldId id="925" r:id="rId29"/>
    <p:sldId id="926" r:id="rId30"/>
    <p:sldId id="25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A"/>
    <a:srgbClr val="F4E2D4"/>
    <a:srgbClr val="EDCAAD"/>
    <a:srgbClr val="DDC5B0"/>
    <a:srgbClr val="EFC8A7"/>
    <a:srgbClr val="8AA4B6"/>
    <a:srgbClr val="786449"/>
    <a:srgbClr val="93836D"/>
    <a:srgbClr val="8B7A63"/>
    <a:srgbClr val="EBB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6314" autoAdjust="0"/>
  </p:normalViewPr>
  <p:slideViewPr>
    <p:cSldViewPr snapToGrid="0">
      <p:cViewPr varScale="1">
        <p:scale>
          <a:sx n="110" d="100"/>
          <a:sy n="110" d="100"/>
        </p:scale>
        <p:origin x="5" y="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CF96-EC30-4FFC-8224-2A4572F6B50E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ECA2-04B3-4D87-8746-324DA9A9C3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5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13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7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496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A104-FA7E-4194-A236-9257BFDCB3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5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88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A104-FA7E-4194-A236-9257BFDCB3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238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721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23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06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8A104-FA7E-4194-A236-9257BFDCB3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06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-170815" y="-104775"/>
            <a:ext cx="12722225" cy="7000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0123" r="9114" b="14479"/>
          <a:stretch>
            <a:fillRect/>
          </a:stretch>
        </p:blipFill>
        <p:spPr>
          <a:xfrm>
            <a:off x="-170815" y="-236220"/>
            <a:ext cx="12927330" cy="7181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7646" t="19255" r="11285" b="15346"/>
          <a:stretch>
            <a:fillRect/>
          </a:stretch>
        </p:blipFill>
        <p:spPr>
          <a:xfrm>
            <a:off x="-266065" y="-331470"/>
            <a:ext cx="12636500" cy="71818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98808" y="1411828"/>
            <a:ext cx="657583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course</a:t>
            </a:r>
            <a:endParaRPr lang="zh-CN" altLang="en-US" sz="150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10619" y="2208256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7B664B"/>
                </a:solidFill>
                <a:cs typeface="+mn-ea"/>
                <a:sym typeface="+mn-lt"/>
              </a:rPr>
              <a:t>选课管理子系统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3140697" y="3211610"/>
            <a:ext cx="59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MySQL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数据库设计</a:t>
            </a:r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选课管理子系统</a:t>
            </a:r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汇报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5319486" y="4429461"/>
            <a:ext cx="1538514" cy="494335"/>
          </a:xfrm>
          <a:prstGeom prst="trapezoid">
            <a:avLst/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cs typeface="+mn-ea"/>
                <a:sym typeface="+mn-lt"/>
              </a:rPr>
              <a:t>Group11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98808" y="3718106"/>
            <a:ext cx="6379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786449">
                    <a:alpha val="80000"/>
                  </a:srgbClr>
                </a:solidFill>
                <a:cs typeface="+mn-ea"/>
                <a:sym typeface="+mn-lt"/>
              </a:rPr>
              <a:t>Course selection system Summary of Report</a:t>
            </a:r>
            <a:endParaRPr lang="zh-CN" altLang="en-US" sz="1600" dirty="0">
              <a:solidFill>
                <a:srgbClr val="786449">
                  <a:alpha val="8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509BFB1-C02F-0054-5AA8-A4AFFFAD3A00}"/>
              </a:ext>
            </a:extLst>
          </p:cNvPr>
          <p:cNvSpPr txBox="1">
            <a:spLocks/>
          </p:cNvSpPr>
          <p:nvPr/>
        </p:nvSpPr>
        <p:spPr>
          <a:xfrm>
            <a:off x="3924488" y="187470"/>
            <a:ext cx="4125845" cy="6697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数据库用户创建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F757AD-2740-8995-1F93-5594AA64DB79}"/>
              </a:ext>
            </a:extLst>
          </p:cNvPr>
          <p:cNvSpPr txBox="1">
            <a:spLocks/>
          </p:cNvSpPr>
          <p:nvPr/>
        </p:nvSpPr>
        <p:spPr>
          <a:xfrm>
            <a:off x="4541762" y="708629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Datebase</a:t>
            </a:r>
            <a:r>
              <a:rPr lang="en-US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</a:t>
            </a:r>
            <a:r>
              <a:rPr lang="en-US" altLang="zh-CN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 </a:t>
            </a:r>
            <a:r>
              <a:rPr lang="en-US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AA0E63-0932-2F8D-EF1E-D553E3E1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87" y="1233992"/>
            <a:ext cx="4778154" cy="23395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B2D2F-0E7E-CBDA-F846-96921EFE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7" y="3938446"/>
            <a:ext cx="10670856" cy="1078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20D358-A973-2DF4-C018-9E530FA3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079" y="1233992"/>
            <a:ext cx="4694736" cy="2339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5D7432-D7EB-8913-BE69-426DC8FFB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72" y="5264350"/>
            <a:ext cx="10647134" cy="10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509BFB1-C02F-0054-5AA8-A4AFFFAD3A00}"/>
              </a:ext>
            </a:extLst>
          </p:cNvPr>
          <p:cNvSpPr txBox="1">
            <a:spLocks/>
          </p:cNvSpPr>
          <p:nvPr/>
        </p:nvSpPr>
        <p:spPr>
          <a:xfrm>
            <a:off x="3924488" y="187470"/>
            <a:ext cx="4125845" cy="6697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数据库表数据填充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F757AD-2740-8995-1F93-5594AA64DB79}"/>
              </a:ext>
            </a:extLst>
          </p:cNvPr>
          <p:cNvSpPr txBox="1">
            <a:spLocks/>
          </p:cNvSpPr>
          <p:nvPr/>
        </p:nvSpPr>
        <p:spPr>
          <a:xfrm>
            <a:off x="4541762" y="708629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Datebase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table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population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EE6866-0519-5D6D-5EE2-5CE6BE139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57" y="1280443"/>
            <a:ext cx="2839244" cy="1784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D0293-9C9B-7D72-37D7-DB262AEF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30" y="2129677"/>
            <a:ext cx="4846740" cy="25986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C1DB3A-275E-C9DA-FE1D-E76ED544D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2" b="-1"/>
          <a:stretch/>
        </p:blipFill>
        <p:spPr>
          <a:xfrm>
            <a:off x="414488" y="3262705"/>
            <a:ext cx="2537680" cy="1784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476352-A574-BDF5-3A38-E44E6A07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702" y="357873"/>
            <a:ext cx="2446232" cy="30711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04079C-C294-069A-5FC2-40DE516A9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984" y="954451"/>
            <a:ext cx="6637595" cy="42218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E15A882-DD5D-2D12-10D8-770CDA1DC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194" y="4579249"/>
            <a:ext cx="6904318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075830-4500-5EAF-2C5A-18F3173D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8" y="877670"/>
            <a:ext cx="6245793" cy="583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1FE27C-1B9C-3D6D-105A-F99229D4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8" y="1790683"/>
            <a:ext cx="6306726" cy="583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6E1779-C350-3490-93B2-74F83452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7" y="2703695"/>
            <a:ext cx="5988790" cy="586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37585D-A0A3-8353-9BA0-57BA70959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36" y="3728582"/>
            <a:ext cx="6205069" cy="774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B59EA7-239F-CAED-7049-6362ABFB7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36" y="4940957"/>
            <a:ext cx="4069937" cy="6229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9F1A1E-30A3-74BD-4D68-DF96C5D94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8578" y="330416"/>
            <a:ext cx="3804222" cy="39984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1CB425-641E-BB3C-FE9C-83BD84A4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578" y="2005329"/>
            <a:ext cx="3804221" cy="40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865937" cy="67968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18289" y="3516499"/>
            <a:ext cx="4673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786449"/>
                </a:solidFill>
                <a:cs typeface="+mn-ea"/>
                <a:sym typeface="+mn-lt"/>
              </a:rPr>
              <a:t>UI</a:t>
            </a:r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界面及功能设计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63923" y="438028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UI interface and function design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心形 2"/>
          <p:cNvSpPr/>
          <p:nvPr/>
        </p:nvSpPr>
        <p:spPr>
          <a:xfrm>
            <a:off x="4724400" y="2674257"/>
            <a:ext cx="1509485" cy="1509485"/>
          </a:xfrm>
          <a:prstGeom prst="heart">
            <a:avLst/>
          </a:prstGeom>
          <a:solidFill>
            <a:srgbClr val="8AA4B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Segoe Script" panose="030B0504020000000003" pitchFamily="66" charset="0"/>
                <a:cs typeface="+mn-ea"/>
                <a:sym typeface="+mn-lt"/>
              </a:rPr>
              <a:t>01</a:t>
            </a:r>
            <a:endParaRPr lang="zh-CN" altLang="en-US" sz="3600" dirty="0"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4" name="心形 3"/>
          <p:cNvSpPr/>
          <p:nvPr/>
        </p:nvSpPr>
        <p:spPr>
          <a:xfrm>
            <a:off x="5994399" y="2674257"/>
            <a:ext cx="1509485" cy="1509485"/>
          </a:xfrm>
          <a:prstGeom prst="heart">
            <a:avLst/>
          </a:prstGeom>
          <a:solidFill>
            <a:srgbClr val="EDCAA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Segoe Script" panose="030B0504020000000003" pitchFamily="66" charset="0"/>
                <a:cs typeface="+mn-ea"/>
                <a:sym typeface="+mn-lt"/>
              </a:rPr>
              <a:t>03</a:t>
            </a:r>
            <a:endParaRPr lang="zh-CN" altLang="en-US" sz="3600" dirty="0"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5" name="心形 4"/>
          <p:cNvSpPr/>
          <p:nvPr/>
        </p:nvSpPr>
        <p:spPr>
          <a:xfrm>
            <a:off x="4724400" y="3900714"/>
            <a:ext cx="1509485" cy="1509485"/>
          </a:xfrm>
          <a:prstGeom prst="heart">
            <a:avLst/>
          </a:prstGeom>
          <a:solidFill>
            <a:srgbClr val="EFC8A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Segoe Script" panose="030B0504020000000003" pitchFamily="66" charset="0"/>
                <a:cs typeface="+mn-ea"/>
                <a:sym typeface="+mn-lt"/>
              </a:rPr>
              <a:t>02</a:t>
            </a:r>
            <a:endParaRPr lang="zh-CN" altLang="en-US" sz="3600" dirty="0"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82537" y="2498724"/>
            <a:ext cx="1638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登陆界面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8174" y="2978431"/>
            <a:ext cx="4451668" cy="846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对连接到数据库的用户进行身份验证，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合法用户通过认证，不合法的用户拒绝进入。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为仍为初始密码的用户弹出密码修改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41610" y="452471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教师端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51368" y="5004421"/>
            <a:ext cx="2852126" cy="1357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展示所有教室信息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展示该教师的所有授课信息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对该教师的授课进行退授操作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添加新授课信息操作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9481" y="249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学生端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99481" y="2978431"/>
            <a:ext cx="2932213" cy="11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展示登录学生所有可选课程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展示所有授课教师信息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展示该学生所有已选课程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对可选课程进行选课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退选操作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99481" y="452471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999481" y="5004421"/>
            <a:ext cx="2852063" cy="5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对数据库所有表格的所有操作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(666)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407877" y="852914"/>
            <a:ext cx="3376245" cy="1253973"/>
            <a:chOff x="-2028653" y="641873"/>
            <a:chExt cx="3376245" cy="1253973"/>
          </a:xfrm>
        </p:grpSpPr>
        <p:sp>
          <p:nvSpPr>
            <p:cNvPr id="34" name="文本框 33"/>
            <p:cNvSpPr txBox="1"/>
            <p:nvPr/>
          </p:nvSpPr>
          <p:spPr>
            <a:xfrm>
              <a:off x="-1555117" y="641873"/>
              <a:ext cx="24675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786449"/>
                  </a:solidFill>
                  <a:cs typeface="+mn-ea"/>
                  <a:sym typeface="+mn-lt"/>
                </a:rPr>
                <a:t>四主界面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-2028653" y="1356445"/>
              <a:ext cx="3376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A6AEB6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There are 4 </a:t>
              </a:r>
              <a:r>
                <a:rPr lang="en-US" altLang="zh-CN" sz="1600" dirty="0" err="1">
                  <a:solidFill>
                    <a:srgbClr val="A6AEB6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mian</a:t>
              </a:r>
              <a:r>
                <a:rPr lang="en-US" altLang="zh-CN" sz="1600" dirty="0">
                  <a:solidFill>
                    <a:srgbClr val="A6AEB6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 interfaces</a:t>
              </a:r>
              <a:endParaRPr lang="zh-CN" altLang="en-US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-632090" y="1786781"/>
              <a:ext cx="595641" cy="109065"/>
            </a:xfrm>
            <a:prstGeom prst="roundRect">
              <a:avLst>
                <a:gd name="adj" fmla="val 50000"/>
              </a:avLst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心形 36"/>
          <p:cNvSpPr/>
          <p:nvPr/>
        </p:nvSpPr>
        <p:spPr>
          <a:xfrm>
            <a:off x="5994399" y="3893458"/>
            <a:ext cx="1509485" cy="1509485"/>
          </a:xfrm>
          <a:prstGeom prst="heart">
            <a:avLst/>
          </a:prstGeom>
          <a:solidFill>
            <a:srgbClr val="DDC5B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Segoe Script" panose="030B0504020000000003" pitchFamily="66" charset="0"/>
                <a:cs typeface="+mn-ea"/>
                <a:sym typeface="+mn-lt"/>
              </a:rPr>
              <a:t>04</a:t>
            </a:r>
            <a:endParaRPr lang="zh-CN" altLang="en-US" sz="3600" dirty="0">
              <a:latin typeface="Segoe Script" panose="030B0504020000000003" pitchFamily="66" charset="0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386916" y="2480405"/>
            <a:ext cx="2417524" cy="31315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流程图: 离页连接符 12"/>
          <p:cNvSpPr/>
          <p:nvPr/>
        </p:nvSpPr>
        <p:spPr>
          <a:xfrm>
            <a:off x="3385942" y="2480563"/>
            <a:ext cx="2419350" cy="555625"/>
          </a:xfrm>
          <a:prstGeom prst="flowChartOffpageConnector">
            <a:avLst/>
          </a:prstGeom>
          <a:solidFill>
            <a:srgbClr val="DDC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33842" y="25163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弱密码修改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673541" y="3531809"/>
            <a:ext cx="1844275" cy="67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允许用户在此对自己密码进行修改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3920604" y="4837279"/>
            <a:ext cx="1350149" cy="399723"/>
          </a:xfrm>
          <a:prstGeom prst="trapezoid">
            <a:avLst/>
          </a:prstGeom>
          <a:solidFill>
            <a:srgbClr val="DDC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无限制修改</a:t>
            </a:r>
          </a:p>
        </p:txBody>
      </p:sp>
      <p:sp>
        <p:nvSpPr>
          <p:cNvPr id="17" name="矩形 16"/>
          <p:cNvSpPr/>
          <p:nvPr/>
        </p:nvSpPr>
        <p:spPr>
          <a:xfrm>
            <a:off x="6401116" y="2479994"/>
            <a:ext cx="2417524" cy="31315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6400081" y="2480152"/>
            <a:ext cx="2419350" cy="555625"/>
          </a:xfrm>
          <a:prstGeom prst="flowChartOffpageConnector">
            <a:avLst/>
          </a:prstGeom>
          <a:solidFill>
            <a:srgbClr val="8AA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76804" y="25163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用户反馈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687741" y="3531398"/>
            <a:ext cx="1844275" cy="987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将用户对该系统的意见建议发送给管理员端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6943059" y="4846162"/>
            <a:ext cx="1350149" cy="399723"/>
          </a:xfrm>
          <a:prstGeom prst="trapezoid">
            <a:avLst/>
          </a:prstGeom>
          <a:solidFill>
            <a:srgbClr val="8AA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仅学生端反馈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580104" y="823244"/>
            <a:ext cx="3031792" cy="1281316"/>
            <a:chOff x="-1856426" y="614530"/>
            <a:chExt cx="3031792" cy="1281316"/>
          </a:xfrm>
        </p:grpSpPr>
        <p:sp>
          <p:nvSpPr>
            <p:cNvPr id="48" name="文本框 47"/>
            <p:cNvSpPr txBox="1"/>
            <p:nvPr/>
          </p:nvSpPr>
          <p:spPr>
            <a:xfrm>
              <a:off x="-1856426" y="614530"/>
              <a:ext cx="30317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786449"/>
                  </a:solidFill>
                  <a:cs typeface="+mn-ea"/>
                  <a:sym typeface="+mn-lt"/>
                </a:rPr>
                <a:t>其它子界面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629562" y="1347745"/>
              <a:ext cx="2456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A6AEB6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Other sub-interfaces</a:t>
              </a:r>
              <a:endParaRPr lang="zh-CN" altLang="en-US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-632090" y="1786781"/>
              <a:ext cx="595641" cy="109065"/>
            </a:xfrm>
            <a:prstGeom prst="roundRect">
              <a:avLst>
                <a:gd name="adj" fmla="val 50000"/>
              </a:avLst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673436" y="366044"/>
            <a:ext cx="3570208" cy="1107995"/>
            <a:chOff x="-1856426" y="614530"/>
            <a:chExt cx="3570208" cy="1107995"/>
          </a:xfrm>
        </p:grpSpPr>
        <p:sp>
          <p:nvSpPr>
            <p:cNvPr id="48" name="文本框 47"/>
            <p:cNvSpPr txBox="1"/>
            <p:nvPr/>
          </p:nvSpPr>
          <p:spPr>
            <a:xfrm>
              <a:off x="-1856426" y="614530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86449"/>
                  </a:solidFill>
                  <a:latin typeface="Segoe UI"/>
                  <a:cs typeface="+mn-ea"/>
                  <a:sym typeface="+mn-lt"/>
                </a:rPr>
                <a:t>登录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86449"/>
                  </a:solidFill>
                  <a:effectLst/>
                  <a:uLnTx/>
                  <a:uFillTx/>
                  <a:latin typeface="Segoe UI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028668" y="138397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6AEB6"/>
                  </a:solidFill>
                  <a:effectLst/>
                  <a:uLnTx/>
                  <a:uFillTx/>
                  <a:latin typeface="Segoe Script" panose="030B0504020000000003" pitchFamily="66" charset="0"/>
                  <a:cs typeface="+mn-ea"/>
                  <a:sym typeface="+mn-lt"/>
                </a:rPr>
                <a:t>Interfaces design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EB6"/>
                </a:solidFill>
                <a:effectLst/>
                <a:uLnTx/>
                <a:uFillTx/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838D3BE-48B2-6588-726C-C15E88DA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68289"/>
            <a:ext cx="2834886" cy="6721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AA5EA9-2882-F153-FCD9-DA66AAE8C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36" y="2444178"/>
            <a:ext cx="5281118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441558" y="393753"/>
            <a:ext cx="3637150" cy="1107995"/>
            <a:chOff x="-1856426" y="614530"/>
            <a:chExt cx="3637150" cy="1107995"/>
          </a:xfrm>
        </p:grpSpPr>
        <p:sp>
          <p:nvSpPr>
            <p:cNvPr id="48" name="文本框 47"/>
            <p:cNvSpPr txBox="1"/>
            <p:nvPr/>
          </p:nvSpPr>
          <p:spPr>
            <a:xfrm>
              <a:off x="-1856426" y="614530"/>
              <a:ext cx="36371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786449"/>
                  </a:solidFill>
                  <a:cs typeface="+mn-ea"/>
                  <a:sym typeface="+mn-lt"/>
                </a:rPr>
                <a:t>学生界面设计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028668" y="138397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A6AEB6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Interfaces design</a:t>
              </a:r>
              <a:endParaRPr lang="zh-CN" altLang="en-US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0B4BF3-FE81-9C8E-80F6-AB10109B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6" y="350253"/>
            <a:ext cx="11865368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40134-38CC-EA31-9F02-3B280231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6" y="350253"/>
            <a:ext cx="11865368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A47B0A-B3C8-C17C-5DF9-1E046937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6" y="350253"/>
            <a:ext cx="11865368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-153460" y="2260044"/>
            <a:ext cx="675216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modules</a:t>
            </a:r>
            <a:endParaRPr lang="zh-CN" altLang="en-US" sz="96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300787" y="1214918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选课数据分析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329815" y="1728068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Data analysis of course selection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300787" y="2386575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786449"/>
                </a:solidFill>
                <a:cs typeface="+mn-ea"/>
                <a:sym typeface="+mn-lt"/>
              </a:rPr>
              <a:t>MySQL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数据库设计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329815" y="2899725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Database Design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00787" y="355823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786449"/>
                </a:solidFill>
                <a:cs typeface="+mn-ea"/>
                <a:sym typeface="+mn-lt"/>
              </a:rPr>
              <a:t>UI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界面及功能设计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7329815" y="4071382"/>
            <a:ext cx="3768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UI Interface and</a:t>
            </a:r>
            <a:r>
              <a:rPr lang="zh-CN" altLang="en-US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function</a:t>
            </a:r>
            <a:r>
              <a:rPr lang="zh-CN" altLang="en-US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desion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300787" y="47298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连接及相关功能实现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7053507" y="5250782"/>
            <a:ext cx="520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Connectivity and functional implementation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309727" y="1304263"/>
            <a:ext cx="802273" cy="4327222"/>
            <a:chOff x="6309727" y="1304263"/>
            <a:chExt cx="802273" cy="4327222"/>
          </a:xfrm>
        </p:grpSpPr>
        <p:sp>
          <p:nvSpPr>
            <p:cNvPr id="72" name="圆角矩形 71"/>
            <p:cNvSpPr/>
            <p:nvPr/>
          </p:nvSpPr>
          <p:spPr>
            <a:xfrm>
              <a:off x="6309727" y="2461406"/>
              <a:ext cx="802273" cy="802273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6309727" y="1304263"/>
              <a:ext cx="802273" cy="802273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6309727" y="3618549"/>
              <a:ext cx="802273" cy="802273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6309727" y="4775693"/>
              <a:ext cx="802273" cy="802273"/>
            </a:xfrm>
            <a:prstGeom prst="roundRect">
              <a:avLst/>
            </a:prstGeom>
            <a:solidFill>
              <a:srgbClr val="EDC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6430979" y="1388639"/>
              <a:ext cx="608370" cy="761405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6430979" y="2530393"/>
              <a:ext cx="608370" cy="761405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6430979" y="3738524"/>
              <a:ext cx="559769" cy="761405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6430979" y="4870080"/>
              <a:ext cx="559769" cy="761405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427126" y="2183100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7B664B"/>
                </a:solidFill>
                <a:cs typeface="+mn-ea"/>
                <a:sym typeface="+mn-lt"/>
              </a:rPr>
              <a:t>设计</a:t>
            </a:r>
            <a:endParaRPr lang="en-US" altLang="zh-CN" sz="6000" dirty="0">
              <a:solidFill>
                <a:srgbClr val="7B664B"/>
              </a:solidFill>
              <a:cs typeface="+mn-ea"/>
              <a:sym typeface="+mn-lt"/>
            </a:endParaRPr>
          </a:p>
          <a:p>
            <a:r>
              <a:rPr lang="zh-CN" altLang="en-US" sz="6000" dirty="0">
                <a:solidFill>
                  <a:srgbClr val="7B664B"/>
                </a:solidFill>
                <a:cs typeface="+mn-ea"/>
                <a:sym typeface="+mn-lt"/>
              </a:rPr>
              <a:t>过程</a:t>
            </a:r>
            <a:endParaRPr lang="en-US" altLang="zh-CN" sz="6000" dirty="0">
              <a:solidFill>
                <a:srgbClr val="7B664B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062375" y="4217002"/>
            <a:ext cx="2494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项目构思过程</a:t>
            </a:r>
          </a:p>
        </p:txBody>
      </p:sp>
      <p:sp>
        <p:nvSpPr>
          <p:cNvPr id="85" name="矩形: 圆角 84"/>
          <p:cNvSpPr/>
          <p:nvPr/>
        </p:nvSpPr>
        <p:spPr>
          <a:xfrm>
            <a:off x="2949321" y="4916160"/>
            <a:ext cx="720725" cy="81319"/>
          </a:xfrm>
          <a:prstGeom prst="roundRect">
            <a:avLst>
              <a:gd name="adj" fmla="val 50000"/>
            </a:avLst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310896" y="2875002"/>
            <a:ext cx="3570208" cy="1107995"/>
            <a:chOff x="-1856426" y="614530"/>
            <a:chExt cx="3570208" cy="1107995"/>
          </a:xfrm>
        </p:grpSpPr>
        <p:sp>
          <p:nvSpPr>
            <p:cNvPr id="48" name="文本框 47"/>
            <p:cNvSpPr txBox="1"/>
            <p:nvPr/>
          </p:nvSpPr>
          <p:spPr>
            <a:xfrm>
              <a:off x="-1856426" y="614530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86449"/>
                  </a:solidFill>
                  <a:latin typeface="Segoe UI"/>
                  <a:cs typeface="+mn-ea"/>
                  <a:sym typeface="+mn-lt"/>
                </a:rPr>
                <a:t>反馈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86449"/>
                  </a:solidFill>
                  <a:effectLst/>
                  <a:uLnTx/>
                  <a:uFillTx/>
                  <a:latin typeface="Segoe UI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028668" y="138397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6AEB6"/>
                  </a:solidFill>
                  <a:effectLst/>
                  <a:uLnTx/>
                  <a:uFillTx/>
                  <a:latin typeface="Segoe Script" panose="030B0504020000000003" pitchFamily="66" charset="0"/>
                  <a:cs typeface="+mn-ea"/>
                  <a:sym typeface="+mn-lt"/>
                </a:rPr>
                <a:t>Interfaces design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EB6"/>
                </a:solidFill>
                <a:effectLst/>
                <a:uLnTx/>
                <a:uFillTx/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E9AF38-C03C-C279-61A3-5599E3D7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1" y="327391"/>
            <a:ext cx="9670618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310896" y="2875002"/>
            <a:ext cx="3570208" cy="1107995"/>
            <a:chOff x="-1856426" y="614530"/>
            <a:chExt cx="3570208" cy="1107995"/>
          </a:xfrm>
        </p:grpSpPr>
        <p:sp>
          <p:nvSpPr>
            <p:cNvPr id="48" name="文本框 47"/>
            <p:cNvSpPr txBox="1"/>
            <p:nvPr/>
          </p:nvSpPr>
          <p:spPr>
            <a:xfrm>
              <a:off x="-1856426" y="614530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86449"/>
                  </a:solidFill>
                  <a:latin typeface="Segoe UI"/>
                  <a:cs typeface="+mn-ea"/>
                  <a:sym typeface="+mn-lt"/>
                </a:rPr>
                <a:t>教师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86449"/>
                  </a:solidFill>
                  <a:effectLst/>
                  <a:uLnTx/>
                  <a:uFillTx/>
                  <a:latin typeface="Segoe UI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028668" y="138397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6AEB6"/>
                  </a:solidFill>
                  <a:effectLst/>
                  <a:uLnTx/>
                  <a:uFillTx/>
                  <a:latin typeface="Segoe Script" panose="030B0504020000000003" pitchFamily="66" charset="0"/>
                  <a:cs typeface="+mn-ea"/>
                  <a:sym typeface="+mn-lt"/>
                </a:rPr>
                <a:t>Interfaces design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EB6"/>
                </a:solidFill>
                <a:effectLst/>
                <a:uLnTx/>
                <a:uFillTx/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F8A86AC-1872-3B22-278C-A3E43777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5" y="0"/>
            <a:ext cx="1103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09ABA2-6713-F9C0-FB57-72B0CE6F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5" y="0"/>
            <a:ext cx="1103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0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736190" y="1322008"/>
            <a:ext cx="4134465" cy="1107995"/>
            <a:chOff x="-2105085" y="614530"/>
            <a:chExt cx="4134465" cy="1107995"/>
          </a:xfrm>
        </p:grpSpPr>
        <p:sp>
          <p:nvSpPr>
            <p:cNvPr id="48" name="文本框 47"/>
            <p:cNvSpPr txBox="1"/>
            <p:nvPr/>
          </p:nvSpPr>
          <p:spPr>
            <a:xfrm>
              <a:off x="-2105085" y="614530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86449"/>
                  </a:solidFill>
                  <a:latin typeface="Segoe UI"/>
                  <a:cs typeface="+mn-ea"/>
                  <a:sym typeface="+mn-lt"/>
                </a:rPr>
                <a:t>管理员</a:t>
              </a: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86449"/>
                  </a:solidFill>
                  <a:effectLst/>
                  <a:uLnTx/>
                  <a:uFillTx/>
                  <a:latin typeface="Segoe UI"/>
                  <a:cs typeface="+mn-ea"/>
                  <a:sym typeface="+mn-lt"/>
                </a:rPr>
                <a:t>界面设计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-1028668" y="138397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6AEB6"/>
                  </a:solidFill>
                  <a:effectLst/>
                  <a:uLnTx/>
                  <a:uFillTx/>
                  <a:latin typeface="Segoe Script" panose="030B0504020000000003" pitchFamily="66" charset="0"/>
                  <a:cs typeface="+mn-ea"/>
                  <a:sym typeface="+mn-lt"/>
                </a:rPr>
                <a:t>Interfaces design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EB6"/>
                </a:solidFill>
                <a:effectLst/>
                <a:uLnTx/>
                <a:uFillTx/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C8EFA3-5F3D-833F-0DCF-A1E217DE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4" y="0"/>
            <a:ext cx="1114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5303953" y="823758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6AEB6"/>
                </a:solidFill>
                <a:effectLst/>
                <a:uLnTx/>
                <a:uFillTx/>
                <a:latin typeface="Segoe Script" panose="030B0504020000000003" pitchFamily="66" charset="0"/>
                <a:cs typeface="+mn-ea"/>
                <a:sym typeface="+mn-lt"/>
              </a:rPr>
              <a:t>Interfaces design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A6AEB6"/>
              </a:solidFill>
              <a:effectLst/>
              <a:uLnTx/>
              <a:uFillTx/>
              <a:latin typeface="Segoe Script" panose="030B0504020000000003" pitchFamily="66" charset="0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6F21E-AE68-1BCE-88C2-94D62F41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4" y="0"/>
            <a:ext cx="1114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0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EDC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865937" cy="67968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04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523336" y="3649084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连接及相关功能实现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94165" y="4508136"/>
            <a:ext cx="520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Connectivity and functional implementation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283668-E0DB-DA23-C607-52BA1F4D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5" y="626165"/>
            <a:ext cx="9010355" cy="34239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DDCBE6-D692-408B-FC9F-73AFC80F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808" y="2741337"/>
            <a:ext cx="8909370" cy="35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A81638-AA8E-9426-7FB8-6ED0CF72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90" y="133762"/>
            <a:ext cx="4847619" cy="6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97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0999EA-6936-F5B6-F3D5-E4060141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2" y="43286"/>
            <a:ext cx="4609524" cy="67714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B576E1-2ABE-7053-738B-89901410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03" y="100428"/>
            <a:ext cx="4714286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79561A-64BF-FD0E-73E4-C396D134400B}"/>
              </a:ext>
            </a:extLst>
          </p:cNvPr>
          <p:cNvSpPr txBox="1"/>
          <p:nvPr/>
        </p:nvSpPr>
        <p:spPr>
          <a:xfrm>
            <a:off x="2050986" y="1834779"/>
            <a:ext cx="8205355" cy="3425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本次设计以在实践中将所学知识转化为实际操作为宗旨，选课管理子系统采用多种方式将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与数据库进行融合。该项目设计在实际操作中，我们不断熟练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语言与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语言，接触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语言，理解方法接口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类之间的关系，复习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JavaFX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在界面设计中的应用。同时，我们意识到在一个项目中，团队协作对于一个项目的完成度、完成质量是至关重要的，一个人再怎么厉害，终究有考虑不到的地方，只有依托团队，将每个细节都优化完善，才能在未来的大型项目上做好做强。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在设计一个项目之初，需要将要做的事情进行完整规划，只有思路清晰，才能在模块化编程中不乱阵脚，明确当前任务，否则直接埋头苦干效率低不说，严重降低完成积极性，从而影响团队之间的情绪配合。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3979D4B-B6C0-B7CE-10ED-B539D32FE196}"/>
              </a:ext>
            </a:extLst>
          </p:cNvPr>
          <p:cNvSpPr txBox="1">
            <a:spLocks/>
          </p:cNvSpPr>
          <p:nvPr/>
        </p:nvSpPr>
        <p:spPr>
          <a:xfrm>
            <a:off x="4090743" y="428903"/>
            <a:ext cx="4125845" cy="6697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项目总结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C8ABB-2349-4267-48FE-0067C56543B6}"/>
              </a:ext>
            </a:extLst>
          </p:cNvPr>
          <p:cNvSpPr txBox="1">
            <a:spLocks/>
          </p:cNvSpPr>
          <p:nvPr/>
        </p:nvSpPr>
        <p:spPr>
          <a:xfrm>
            <a:off x="4708017" y="950062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372059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55894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11239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865937" cy="67968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310896" y="376605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选课数据分析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8303" y="4541874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Data analysis of course selection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948344" y="1557984"/>
            <a:ext cx="610295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Thanks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18669" y="220348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7B664B"/>
                </a:solidFill>
                <a:cs typeface="+mn-ea"/>
                <a:sym typeface="+mn-lt"/>
              </a:rPr>
              <a:t>感谢观看</a:t>
            </a:r>
          </a:p>
        </p:txBody>
      </p:sp>
      <p:sp>
        <p:nvSpPr>
          <p:cNvPr id="12" name="矩形 11"/>
          <p:cNvSpPr/>
          <p:nvPr/>
        </p:nvSpPr>
        <p:spPr>
          <a:xfrm>
            <a:off x="2533378" y="3198167"/>
            <a:ext cx="693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MySQL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数据库设计</a:t>
            </a:r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选课管理子系统</a:t>
            </a:r>
            <a:r>
              <a:rPr lang="en-US" altLang="zh-CN" sz="2400" dirty="0">
                <a:solidFill>
                  <a:srgbClr val="7B664B"/>
                </a:solidFill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汇报结束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5326740" y="4393547"/>
            <a:ext cx="1538514" cy="494335"/>
          </a:xfrm>
          <a:prstGeom prst="trapezoid">
            <a:avLst/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cs typeface="+mn-ea"/>
                <a:sym typeface="+mn-lt"/>
              </a:rPr>
              <a:t>11</a:t>
            </a:r>
            <a:r>
              <a:rPr lang="zh-CN" altLang="en-US" sz="2400" dirty="0">
                <a:cs typeface="+mn-ea"/>
                <a:sym typeface="+mn-lt"/>
              </a:rPr>
              <a:t>组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559188" y="5709883"/>
            <a:ext cx="3073616" cy="615554"/>
            <a:chOff x="4559186" y="5709883"/>
            <a:chExt cx="3073616" cy="615554"/>
          </a:xfrm>
        </p:grpSpPr>
        <p:sp>
          <p:nvSpPr>
            <p:cNvPr id="16" name="矩形 15"/>
            <p:cNvSpPr/>
            <p:nvPr/>
          </p:nvSpPr>
          <p:spPr>
            <a:xfrm>
              <a:off x="4559186" y="6017660"/>
              <a:ext cx="30736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阿奇啊没错</a:t>
              </a:r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 &amp; </a:t>
              </a:r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他的大儿们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867003" y="5709883"/>
              <a:ext cx="24579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最最最最最可爱的</a:t>
              </a:r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11</a:t>
              </a:r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组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3779724" y="3718106"/>
            <a:ext cx="4632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786449">
                    <a:alpha val="80000"/>
                  </a:srgbClr>
                </a:solidFill>
                <a:cs typeface="+mn-ea"/>
                <a:sym typeface="+mn-lt"/>
              </a:rPr>
              <a:t>Course selection system Summary of Report over</a:t>
            </a:r>
            <a:endParaRPr lang="zh-CN" altLang="en-US" sz="1600" dirty="0">
              <a:solidFill>
                <a:srgbClr val="786449">
                  <a:alpha val="8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276550B-5B2F-3DB4-F163-6C03597C183A}"/>
              </a:ext>
            </a:extLst>
          </p:cNvPr>
          <p:cNvSpPr txBox="1">
            <a:spLocks/>
          </p:cNvSpPr>
          <p:nvPr/>
        </p:nvSpPr>
        <p:spPr>
          <a:xfrm>
            <a:off x="3076585" y="-151008"/>
            <a:ext cx="6223957" cy="6512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800" dirty="0">
                <a:solidFill>
                  <a:srgbClr val="5C5C5C">
                    <a:lumMod val="75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数据库中需要哪些相关表以及信息</a:t>
            </a:r>
            <a:r>
              <a:rPr lang="zh-CN" altLang="en-US" sz="2400" dirty="0">
                <a:solidFill>
                  <a:srgbClr val="5C5C5C">
                    <a:lumMod val="75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？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C5C5C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C45D7A-65E0-DFFB-A276-690A32FC0D77}"/>
              </a:ext>
            </a:extLst>
          </p:cNvPr>
          <p:cNvSpPr txBox="1">
            <a:spLocks/>
          </p:cNvSpPr>
          <p:nvPr/>
        </p:nvSpPr>
        <p:spPr>
          <a:xfrm>
            <a:off x="4173879" y="375837"/>
            <a:ext cx="412584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7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does the course selection system need?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75000"/>
                </a:sys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982086C-E7A6-1056-D1B3-D0DF4E84A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86" y="4520088"/>
            <a:ext cx="2230899" cy="566859"/>
          </a:xfrm>
          <a:custGeom>
            <a:avLst/>
            <a:gdLst>
              <a:gd name="T0" fmla="*/ 5208 w 8889"/>
              <a:gd name="T1" fmla="*/ 0 h 2263"/>
              <a:gd name="T2" fmla="*/ 5208 w 8889"/>
              <a:gd name="T3" fmla="*/ 0 h 2263"/>
              <a:gd name="T4" fmla="*/ 5208 w 8889"/>
              <a:gd name="T5" fmla="*/ 156 h 2263"/>
              <a:gd name="T6" fmla="*/ 5230 w 8889"/>
              <a:gd name="T7" fmla="*/ 222 h 2263"/>
              <a:gd name="T8" fmla="*/ 5296 w 8889"/>
              <a:gd name="T9" fmla="*/ 377 h 2263"/>
              <a:gd name="T10" fmla="*/ 5363 w 8889"/>
              <a:gd name="T11" fmla="*/ 621 h 2263"/>
              <a:gd name="T12" fmla="*/ 5363 w 8889"/>
              <a:gd name="T13" fmla="*/ 621 h 2263"/>
              <a:gd name="T14" fmla="*/ 5363 w 8889"/>
              <a:gd name="T15" fmla="*/ 643 h 2263"/>
              <a:gd name="T16" fmla="*/ 5363 w 8889"/>
              <a:gd name="T17" fmla="*/ 643 h 2263"/>
              <a:gd name="T18" fmla="*/ 4942 w 8889"/>
              <a:gd name="T19" fmla="*/ 975 h 2263"/>
              <a:gd name="T20" fmla="*/ 4521 w 8889"/>
              <a:gd name="T21" fmla="*/ 599 h 2263"/>
              <a:gd name="T22" fmla="*/ 4521 w 8889"/>
              <a:gd name="T23" fmla="*/ 599 h 2263"/>
              <a:gd name="T24" fmla="*/ 4609 w 8889"/>
              <a:gd name="T25" fmla="*/ 377 h 2263"/>
              <a:gd name="T26" fmla="*/ 4676 w 8889"/>
              <a:gd name="T27" fmla="*/ 244 h 2263"/>
              <a:gd name="T28" fmla="*/ 4698 w 8889"/>
              <a:gd name="T29" fmla="*/ 156 h 2263"/>
              <a:gd name="T30" fmla="*/ 4698 w 8889"/>
              <a:gd name="T31" fmla="*/ 156 h 2263"/>
              <a:gd name="T32" fmla="*/ 4698 w 8889"/>
              <a:gd name="T33" fmla="*/ 0 h 2263"/>
              <a:gd name="T34" fmla="*/ 177 w 8889"/>
              <a:gd name="T35" fmla="*/ 0 h 2263"/>
              <a:gd name="T36" fmla="*/ 0 w 8889"/>
              <a:gd name="T37" fmla="*/ 1020 h 2263"/>
              <a:gd name="T38" fmla="*/ 5496 w 8889"/>
              <a:gd name="T39" fmla="*/ 2262 h 2263"/>
              <a:gd name="T40" fmla="*/ 5961 w 8889"/>
              <a:gd name="T41" fmla="*/ 843 h 2263"/>
              <a:gd name="T42" fmla="*/ 8533 w 8889"/>
              <a:gd name="T43" fmla="*/ 843 h 2263"/>
              <a:gd name="T44" fmla="*/ 8888 w 8889"/>
              <a:gd name="T45" fmla="*/ 0 h 2263"/>
              <a:gd name="T46" fmla="*/ 5208 w 8889"/>
              <a:gd name="T47" fmla="*/ 0 h 2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889" h="2263">
                <a:moveTo>
                  <a:pt x="5208" y="0"/>
                </a:moveTo>
                <a:lnTo>
                  <a:pt x="5208" y="0"/>
                </a:lnTo>
                <a:cubicBezTo>
                  <a:pt x="5208" y="156"/>
                  <a:pt x="5208" y="156"/>
                  <a:pt x="5208" y="156"/>
                </a:cubicBezTo>
                <a:cubicBezTo>
                  <a:pt x="5230" y="222"/>
                  <a:pt x="5230" y="222"/>
                  <a:pt x="5230" y="222"/>
                </a:cubicBezTo>
                <a:cubicBezTo>
                  <a:pt x="5252" y="288"/>
                  <a:pt x="5252" y="311"/>
                  <a:pt x="5296" y="377"/>
                </a:cubicBezTo>
                <a:cubicBezTo>
                  <a:pt x="5363" y="444"/>
                  <a:pt x="5385" y="532"/>
                  <a:pt x="5363" y="621"/>
                </a:cubicBezTo>
                <a:lnTo>
                  <a:pt x="5363" y="621"/>
                </a:lnTo>
                <a:cubicBezTo>
                  <a:pt x="5363" y="643"/>
                  <a:pt x="5363" y="643"/>
                  <a:pt x="5363" y="643"/>
                </a:cubicBezTo>
                <a:lnTo>
                  <a:pt x="5363" y="643"/>
                </a:lnTo>
                <a:cubicBezTo>
                  <a:pt x="5363" y="820"/>
                  <a:pt x="5164" y="975"/>
                  <a:pt x="4942" y="975"/>
                </a:cubicBezTo>
                <a:cubicBezTo>
                  <a:pt x="4721" y="975"/>
                  <a:pt x="4521" y="798"/>
                  <a:pt x="4521" y="599"/>
                </a:cubicBezTo>
                <a:lnTo>
                  <a:pt x="4521" y="599"/>
                </a:lnTo>
                <a:cubicBezTo>
                  <a:pt x="4521" y="510"/>
                  <a:pt x="4543" y="444"/>
                  <a:pt x="4609" y="377"/>
                </a:cubicBezTo>
                <a:cubicBezTo>
                  <a:pt x="4632" y="333"/>
                  <a:pt x="4654" y="288"/>
                  <a:pt x="4676" y="244"/>
                </a:cubicBezTo>
                <a:cubicBezTo>
                  <a:pt x="4698" y="156"/>
                  <a:pt x="4698" y="156"/>
                  <a:pt x="4698" y="156"/>
                </a:cubicBezTo>
                <a:lnTo>
                  <a:pt x="4698" y="156"/>
                </a:lnTo>
                <a:cubicBezTo>
                  <a:pt x="4698" y="0"/>
                  <a:pt x="4698" y="0"/>
                  <a:pt x="4698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11" y="554"/>
                  <a:pt x="0" y="1020"/>
                  <a:pt x="0" y="1020"/>
                </a:cubicBezTo>
                <a:cubicBezTo>
                  <a:pt x="5496" y="2262"/>
                  <a:pt x="5496" y="2262"/>
                  <a:pt x="5496" y="2262"/>
                </a:cubicBezTo>
                <a:cubicBezTo>
                  <a:pt x="5496" y="2262"/>
                  <a:pt x="5696" y="931"/>
                  <a:pt x="5961" y="843"/>
                </a:cubicBezTo>
                <a:cubicBezTo>
                  <a:pt x="6250" y="731"/>
                  <a:pt x="8001" y="1486"/>
                  <a:pt x="8533" y="843"/>
                </a:cubicBezTo>
                <a:cubicBezTo>
                  <a:pt x="8754" y="554"/>
                  <a:pt x="8866" y="244"/>
                  <a:pt x="8888" y="0"/>
                </a:cubicBezTo>
                <a:lnTo>
                  <a:pt x="5208" y="0"/>
                </a:lnTo>
              </a:path>
            </a:pathLst>
          </a:custGeom>
          <a:solidFill>
            <a:srgbClr val="7CC8EC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1CE8081-455F-3929-F9D1-3CC0CAD94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762" y="2133082"/>
            <a:ext cx="783859" cy="683109"/>
          </a:xfrm>
          <a:custGeom>
            <a:avLst/>
            <a:gdLst>
              <a:gd name="T0" fmla="*/ 2393 w 3125"/>
              <a:gd name="T1" fmla="*/ 0 h 2727"/>
              <a:gd name="T2" fmla="*/ 2393 w 3125"/>
              <a:gd name="T3" fmla="*/ 0 h 2727"/>
              <a:gd name="T4" fmla="*/ 0 w 3125"/>
              <a:gd name="T5" fmla="*/ 0 h 2727"/>
              <a:gd name="T6" fmla="*/ 0 w 3125"/>
              <a:gd name="T7" fmla="*/ 2726 h 2727"/>
              <a:gd name="T8" fmla="*/ 399 w 3125"/>
              <a:gd name="T9" fmla="*/ 2726 h 2727"/>
              <a:gd name="T10" fmla="*/ 399 w 3125"/>
              <a:gd name="T11" fmla="*/ 2637 h 2727"/>
              <a:gd name="T12" fmla="*/ 376 w 3125"/>
              <a:gd name="T13" fmla="*/ 2571 h 2727"/>
              <a:gd name="T14" fmla="*/ 310 w 3125"/>
              <a:gd name="T15" fmla="*/ 2415 h 2727"/>
              <a:gd name="T16" fmla="*/ 244 w 3125"/>
              <a:gd name="T17" fmla="*/ 2171 h 2727"/>
              <a:gd name="T18" fmla="*/ 244 w 3125"/>
              <a:gd name="T19" fmla="*/ 2171 h 2727"/>
              <a:gd name="T20" fmla="*/ 244 w 3125"/>
              <a:gd name="T21" fmla="*/ 2149 h 2727"/>
              <a:gd name="T22" fmla="*/ 244 w 3125"/>
              <a:gd name="T23" fmla="*/ 2149 h 2727"/>
              <a:gd name="T24" fmla="*/ 665 w 3125"/>
              <a:gd name="T25" fmla="*/ 1817 h 2727"/>
              <a:gd name="T26" fmla="*/ 1085 w 3125"/>
              <a:gd name="T27" fmla="*/ 2194 h 2727"/>
              <a:gd name="T28" fmla="*/ 1085 w 3125"/>
              <a:gd name="T29" fmla="*/ 2194 h 2727"/>
              <a:gd name="T30" fmla="*/ 1019 w 3125"/>
              <a:gd name="T31" fmla="*/ 2415 h 2727"/>
              <a:gd name="T32" fmla="*/ 931 w 3125"/>
              <a:gd name="T33" fmla="*/ 2549 h 2727"/>
              <a:gd name="T34" fmla="*/ 908 w 3125"/>
              <a:gd name="T35" fmla="*/ 2637 h 2727"/>
              <a:gd name="T36" fmla="*/ 908 w 3125"/>
              <a:gd name="T37" fmla="*/ 2637 h 2727"/>
              <a:gd name="T38" fmla="*/ 908 w 3125"/>
              <a:gd name="T39" fmla="*/ 2726 h 2727"/>
              <a:gd name="T40" fmla="*/ 3080 w 3125"/>
              <a:gd name="T41" fmla="*/ 2726 h 2727"/>
              <a:gd name="T42" fmla="*/ 2393 w 3125"/>
              <a:gd name="T43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25" h="2727">
                <a:moveTo>
                  <a:pt x="2393" y="0"/>
                </a:moveTo>
                <a:lnTo>
                  <a:pt x="2393" y="0"/>
                </a:lnTo>
                <a:cubicBezTo>
                  <a:pt x="0" y="0"/>
                  <a:pt x="0" y="0"/>
                  <a:pt x="0" y="0"/>
                </a:cubicBezTo>
                <a:cubicBezTo>
                  <a:pt x="0" y="2726"/>
                  <a:pt x="0" y="2726"/>
                  <a:pt x="0" y="2726"/>
                </a:cubicBezTo>
                <a:cubicBezTo>
                  <a:pt x="399" y="2726"/>
                  <a:pt x="399" y="2726"/>
                  <a:pt x="399" y="2726"/>
                </a:cubicBezTo>
                <a:cubicBezTo>
                  <a:pt x="399" y="2637"/>
                  <a:pt x="399" y="2637"/>
                  <a:pt x="399" y="2637"/>
                </a:cubicBezTo>
                <a:cubicBezTo>
                  <a:pt x="376" y="2571"/>
                  <a:pt x="376" y="2571"/>
                  <a:pt x="376" y="2571"/>
                </a:cubicBezTo>
                <a:cubicBezTo>
                  <a:pt x="376" y="2504"/>
                  <a:pt x="354" y="2482"/>
                  <a:pt x="310" y="2415"/>
                </a:cubicBezTo>
                <a:cubicBezTo>
                  <a:pt x="244" y="2349"/>
                  <a:pt x="244" y="2260"/>
                  <a:pt x="244" y="2171"/>
                </a:cubicBezTo>
                <a:lnTo>
                  <a:pt x="244" y="2171"/>
                </a:lnTo>
                <a:cubicBezTo>
                  <a:pt x="244" y="2149"/>
                  <a:pt x="244" y="2149"/>
                  <a:pt x="244" y="2149"/>
                </a:cubicBezTo>
                <a:lnTo>
                  <a:pt x="244" y="2149"/>
                </a:lnTo>
                <a:cubicBezTo>
                  <a:pt x="266" y="1972"/>
                  <a:pt x="443" y="1817"/>
                  <a:pt x="665" y="1817"/>
                </a:cubicBezTo>
                <a:cubicBezTo>
                  <a:pt x="886" y="1817"/>
                  <a:pt x="1085" y="1994"/>
                  <a:pt x="1085" y="2194"/>
                </a:cubicBezTo>
                <a:lnTo>
                  <a:pt x="1085" y="2194"/>
                </a:lnTo>
                <a:cubicBezTo>
                  <a:pt x="1085" y="2282"/>
                  <a:pt x="1063" y="2349"/>
                  <a:pt x="1019" y="2415"/>
                </a:cubicBezTo>
                <a:cubicBezTo>
                  <a:pt x="975" y="2460"/>
                  <a:pt x="953" y="2504"/>
                  <a:pt x="931" y="2549"/>
                </a:cubicBezTo>
                <a:cubicBezTo>
                  <a:pt x="908" y="2637"/>
                  <a:pt x="908" y="2637"/>
                  <a:pt x="908" y="2637"/>
                </a:cubicBezTo>
                <a:lnTo>
                  <a:pt x="908" y="2637"/>
                </a:lnTo>
                <a:cubicBezTo>
                  <a:pt x="908" y="2726"/>
                  <a:pt x="908" y="2726"/>
                  <a:pt x="908" y="2726"/>
                </a:cubicBezTo>
                <a:cubicBezTo>
                  <a:pt x="3080" y="2726"/>
                  <a:pt x="3080" y="2726"/>
                  <a:pt x="3080" y="2726"/>
                </a:cubicBezTo>
                <a:cubicBezTo>
                  <a:pt x="3124" y="2017"/>
                  <a:pt x="3036" y="997"/>
                  <a:pt x="2393" y="0"/>
                </a:cubicBezTo>
              </a:path>
            </a:pathLst>
          </a:custGeom>
          <a:solidFill>
            <a:srgbClr val="84CBC5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9B8238A-C70C-C008-B99E-77F61A97D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116" y="2929120"/>
            <a:ext cx="1128182" cy="683109"/>
          </a:xfrm>
          <a:custGeom>
            <a:avLst/>
            <a:gdLst>
              <a:gd name="T0" fmla="*/ 4499 w 4500"/>
              <a:gd name="T1" fmla="*/ 0 h 2727"/>
              <a:gd name="T2" fmla="*/ 4499 w 4500"/>
              <a:gd name="T3" fmla="*/ 0 h 2727"/>
              <a:gd name="T4" fmla="*/ 0 w 4500"/>
              <a:gd name="T5" fmla="*/ 0 h 2727"/>
              <a:gd name="T6" fmla="*/ 0 w 4500"/>
              <a:gd name="T7" fmla="*/ 2726 h 2727"/>
              <a:gd name="T8" fmla="*/ 399 w 4500"/>
              <a:gd name="T9" fmla="*/ 2726 h 2727"/>
              <a:gd name="T10" fmla="*/ 399 w 4500"/>
              <a:gd name="T11" fmla="*/ 2593 h 2727"/>
              <a:gd name="T12" fmla="*/ 377 w 4500"/>
              <a:gd name="T13" fmla="*/ 2504 h 2727"/>
              <a:gd name="T14" fmla="*/ 311 w 4500"/>
              <a:gd name="T15" fmla="*/ 2349 h 2727"/>
              <a:gd name="T16" fmla="*/ 244 w 4500"/>
              <a:gd name="T17" fmla="*/ 2105 h 2727"/>
              <a:gd name="T18" fmla="*/ 244 w 4500"/>
              <a:gd name="T19" fmla="*/ 2105 h 2727"/>
              <a:gd name="T20" fmla="*/ 244 w 4500"/>
              <a:gd name="T21" fmla="*/ 2105 h 2727"/>
              <a:gd name="T22" fmla="*/ 244 w 4500"/>
              <a:gd name="T23" fmla="*/ 2105 h 2727"/>
              <a:gd name="T24" fmla="*/ 665 w 4500"/>
              <a:gd name="T25" fmla="*/ 1773 h 2727"/>
              <a:gd name="T26" fmla="*/ 1086 w 4500"/>
              <a:gd name="T27" fmla="*/ 2128 h 2727"/>
              <a:gd name="T28" fmla="*/ 1086 w 4500"/>
              <a:gd name="T29" fmla="*/ 2128 h 2727"/>
              <a:gd name="T30" fmla="*/ 997 w 4500"/>
              <a:gd name="T31" fmla="*/ 2349 h 2727"/>
              <a:gd name="T32" fmla="*/ 931 w 4500"/>
              <a:gd name="T33" fmla="*/ 2481 h 2727"/>
              <a:gd name="T34" fmla="*/ 908 w 4500"/>
              <a:gd name="T35" fmla="*/ 2593 h 2727"/>
              <a:gd name="T36" fmla="*/ 908 w 4500"/>
              <a:gd name="T37" fmla="*/ 2593 h 2727"/>
              <a:gd name="T38" fmla="*/ 908 w 4500"/>
              <a:gd name="T39" fmla="*/ 2726 h 2727"/>
              <a:gd name="T40" fmla="*/ 4499 w 4500"/>
              <a:gd name="T41" fmla="*/ 2726 h 2727"/>
              <a:gd name="T42" fmla="*/ 4499 w 4500"/>
              <a:gd name="T43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500" h="2727">
                <a:moveTo>
                  <a:pt x="4499" y="0"/>
                </a:moveTo>
                <a:lnTo>
                  <a:pt x="4499" y="0"/>
                </a:lnTo>
                <a:cubicBezTo>
                  <a:pt x="0" y="0"/>
                  <a:pt x="0" y="0"/>
                  <a:pt x="0" y="0"/>
                </a:cubicBezTo>
                <a:cubicBezTo>
                  <a:pt x="0" y="2726"/>
                  <a:pt x="0" y="2726"/>
                  <a:pt x="0" y="2726"/>
                </a:cubicBezTo>
                <a:cubicBezTo>
                  <a:pt x="399" y="2726"/>
                  <a:pt x="399" y="2726"/>
                  <a:pt x="399" y="2726"/>
                </a:cubicBezTo>
                <a:cubicBezTo>
                  <a:pt x="399" y="2593"/>
                  <a:pt x="399" y="2593"/>
                  <a:pt x="399" y="2593"/>
                </a:cubicBezTo>
                <a:cubicBezTo>
                  <a:pt x="377" y="2504"/>
                  <a:pt x="377" y="2504"/>
                  <a:pt x="377" y="2504"/>
                </a:cubicBezTo>
                <a:cubicBezTo>
                  <a:pt x="355" y="2437"/>
                  <a:pt x="355" y="2416"/>
                  <a:pt x="311" y="2349"/>
                </a:cubicBezTo>
                <a:cubicBezTo>
                  <a:pt x="244" y="2282"/>
                  <a:pt x="222" y="2216"/>
                  <a:pt x="244" y="2105"/>
                </a:cubicBezTo>
                <a:lnTo>
                  <a:pt x="244" y="2105"/>
                </a:lnTo>
                <a:lnTo>
                  <a:pt x="244" y="2105"/>
                </a:lnTo>
                <a:lnTo>
                  <a:pt x="244" y="2105"/>
                </a:lnTo>
                <a:cubicBezTo>
                  <a:pt x="244" y="1906"/>
                  <a:pt x="443" y="1773"/>
                  <a:pt x="665" y="1773"/>
                </a:cubicBezTo>
                <a:cubicBezTo>
                  <a:pt x="886" y="1773"/>
                  <a:pt x="1086" y="1928"/>
                  <a:pt x="1086" y="2128"/>
                </a:cubicBezTo>
                <a:lnTo>
                  <a:pt x="1086" y="2128"/>
                </a:lnTo>
                <a:cubicBezTo>
                  <a:pt x="1086" y="2216"/>
                  <a:pt x="1064" y="2282"/>
                  <a:pt x="997" y="2349"/>
                </a:cubicBezTo>
                <a:cubicBezTo>
                  <a:pt x="975" y="2416"/>
                  <a:pt x="953" y="2437"/>
                  <a:pt x="931" y="2481"/>
                </a:cubicBezTo>
                <a:cubicBezTo>
                  <a:pt x="908" y="2593"/>
                  <a:pt x="908" y="2593"/>
                  <a:pt x="908" y="2593"/>
                </a:cubicBezTo>
                <a:lnTo>
                  <a:pt x="908" y="2593"/>
                </a:lnTo>
                <a:cubicBezTo>
                  <a:pt x="908" y="2726"/>
                  <a:pt x="908" y="2726"/>
                  <a:pt x="908" y="2726"/>
                </a:cubicBezTo>
                <a:cubicBezTo>
                  <a:pt x="4499" y="2726"/>
                  <a:pt x="4499" y="2726"/>
                  <a:pt x="4499" y="2726"/>
                </a:cubicBezTo>
                <a:lnTo>
                  <a:pt x="4499" y="0"/>
                </a:lnTo>
              </a:path>
            </a:pathLst>
          </a:custGeom>
          <a:solidFill>
            <a:srgbClr val="F8D35E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3C6248EF-DD6C-A00F-11E7-4FD82BA4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57" y="3725158"/>
            <a:ext cx="1117110" cy="683109"/>
          </a:xfrm>
          <a:custGeom>
            <a:avLst/>
            <a:gdLst>
              <a:gd name="T0" fmla="*/ 1751 w 4456"/>
              <a:gd name="T1" fmla="*/ 0 h 2727"/>
              <a:gd name="T2" fmla="*/ 1751 w 4456"/>
              <a:gd name="T3" fmla="*/ 0 h 2727"/>
              <a:gd name="T4" fmla="*/ 1751 w 4456"/>
              <a:gd name="T5" fmla="*/ 112 h 2727"/>
              <a:gd name="T6" fmla="*/ 1773 w 4456"/>
              <a:gd name="T7" fmla="*/ 200 h 2727"/>
              <a:gd name="T8" fmla="*/ 1840 w 4456"/>
              <a:gd name="T9" fmla="*/ 333 h 2727"/>
              <a:gd name="T10" fmla="*/ 1906 w 4456"/>
              <a:gd name="T11" fmla="*/ 577 h 2727"/>
              <a:gd name="T12" fmla="*/ 1906 w 4456"/>
              <a:gd name="T13" fmla="*/ 577 h 2727"/>
              <a:gd name="T14" fmla="*/ 1906 w 4456"/>
              <a:gd name="T15" fmla="*/ 599 h 2727"/>
              <a:gd name="T16" fmla="*/ 1906 w 4456"/>
              <a:gd name="T17" fmla="*/ 599 h 2727"/>
              <a:gd name="T18" fmla="*/ 1486 w 4456"/>
              <a:gd name="T19" fmla="*/ 931 h 2727"/>
              <a:gd name="T20" fmla="*/ 1064 w 4456"/>
              <a:gd name="T21" fmla="*/ 554 h 2727"/>
              <a:gd name="T22" fmla="*/ 1064 w 4456"/>
              <a:gd name="T23" fmla="*/ 554 h 2727"/>
              <a:gd name="T24" fmla="*/ 1131 w 4456"/>
              <a:gd name="T25" fmla="*/ 333 h 2727"/>
              <a:gd name="T26" fmla="*/ 1220 w 4456"/>
              <a:gd name="T27" fmla="*/ 200 h 2727"/>
              <a:gd name="T28" fmla="*/ 1242 w 4456"/>
              <a:gd name="T29" fmla="*/ 112 h 2727"/>
              <a:gd name="T30" fmla="*/ 1242 w 4456"/>
              <a:gd name="T31" fmla="*/ 112 h 2727"/>
              <a:gd name="T32" fmla="*/ 1242 w 4456"/>
              <a:gd name="T33" fmla="*/ 0 h 2727"/>
              <a:gd name="T34" fmla="*/ 0 w 4456"/>
              <a:gd name="T35" fmla="*/ 0 h 2727"/>
              <a:gd name="T36" fmla="*/ 1220 w 4456"/>
              <a:gd name="T37" fmla="*/ 1552 h 2727"/>
              <a:gd name="T38" fmla="*/ 1374 w 4456"/>
              <a:gd name="T39" fmla="*/ 2726 h 2727"/>
              <a:gd name="T40" fmla="*/ 4455 w 4456"/>
              <a:gd name="T41" fmla="*/ 2726 h 2727"/>
              <a:gd name="T42" fmla="*/ 4455 w 4456"/>
              <a:gd name="T43" fmla="*/ 0 h 2727"/>
              <a:gd name="T44" fmla="*/ 1751 w 4456"/>
              <a:gd name="T45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6" h="2727">
                <a:moveTo>
                  <a:pt x="1751" y="0"/>
                </a:moveTo>
                <a:lnTo>
                  <a:pt x="1751" y="0"/>
                </a:lnTo>
                <a:cubicBezTo>
                  <a:pt x="1751" y="112"/>
                  <a:pt x="1751" y="112"/>
                  <a:pt x="1751" y="112"/>
                </a:cubicBezTo>
                <a:cubicBezTo>
                  <a:pt x="1773" y="200"/>
                  <a:pt x="1773" y="200"/>
                  <a:pt x="1773" y="200"/>
                </a:cubicBezTo>
                <a:cubicBezTo>
                  <a:pt x="1795" y="244"/>
                  <a:pt x="1795" y="266"/>
                  <a:pt x="1840" y="333"/>
                </a:cubicBezTo>
                <a:cubicBezTo>
                  <a:pt x="1906" y="399"/>
                  <a:pt x="1929" y="488"/>
                  <a:pt x="1906" y="577"/>
                </a:cubicBezTo>
                <a:lnTo>
                  <a:pt x="1906" y="577"/>
                </a:lnTo>
                <a:cubicBezTo>
                  <a:pt x="1906" y="599"/>
                  <a:pt x="1906" y="599"/>
                  <a:pt x="1906" y="599"/>
                </a:cubicBezTo>
                <a:lnTo>
                  <a:pt x="1906" y="599"/>
                </a:lnTo>
                <a:cubicBezTo>
                  <a:pt x="1884" y="776"/>
                  <a:pt x="1707" y="931"/>
                  <a:pt x="1486" y="931"/>
                </a:cubicBezTo>
                <a:cubicBezTo>
                  <a:pt x="1264" y="931"/>
                  <a:pt x="1064" y="754"/>
                  <a:pt x="1064" y="554"/>
                </a:cubicBezTo>
                <a:lnTo>
                  <a:pt x="1064" y="554"/>
                </a:lnTo>
                <a:cubicBezTo>
                  <a:pt x="1064" y="466"/>
                  <a:pt x="1086" y="399"/>
                  <a:pt x="1131" y="333"/>
                </a:cubicBezTo>
                <a:cubicBezTo>
                  <a:pt x="1175" y="289"/>
                  <a:pt x="1197" y="244"/>
                  <a:pt x="1220" y="200"/>
                </a:cubicBezTo>
                <a:cubicBezTo>
                  <a:pt x="1242" y="112"/>
                  <a:pt x="1242" y="112"/>
                  <a:pt x="1242" y="112"/>
                </a:cubicBezTo>
                <a:lnTo>
                  <a:pt x="1242" y="112"/>
                </a:lnTo>
                <a:cubicBezTo>
                  <a:pt x="1242" y="0"/>
                  <a:pt x="1242" y="0"/>
                  <a:pt x="1242" y="0"/>
                </a:cubicBezTo>
                <a:cubicBezTo>
                  <a:pt x="0" y="0"/>
                  <a:pt x="0" y="0"/>
                  <a:pt x="0" y="0"/>
                </a:cubicBezTo>
                <a:cubicBezTo>
                  <a:pt x="311" y="532"/>
                  <a:pt x="710" y="1042"/>
                  <a:pt x="1220" y="1552"/>
                </a:cubicBezTo>
                <a:cubicBezTo>
                  <a:pt x="1397" y="1729"/>
                  <a:pt x="1419" y="2217"/>
                  <a:pt x="1374" y="2726"/>
                </a:cubicBezTo>
                <a:cubicBezTo>
                  <a:pt x="4455" y="2726"/>
                  <a:pt x="4455" y="2726"/>
                  <a:pt x="4455" y="2726"/>
                </a:cubicBezTo>
                <a:cubicBezTo>
                  <a:pt x="4455" y="0"/>
                  <a:pt x="4455" y="0"/>
                  <a:pt x="4455" y="0"/>
                </a:cubicBezTo>
                <a:lnTo>
                  <a:pt x="1751" y="0"/>
                </a:lnTo>
              </a:path>
            </a:pathLst>
          </a:custGeom>
          <a:solidFill>
            <a:srgbClr val="F47264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0DF30DA-FF0E-4BA2-DB93-6502340B0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116" y="1415652"/>
            <a:ext cx="1763684" cy="605609"/>
          </a:xfrm>
          <a:custGeom>
            <a:avLst/>
            <a:gdLst>
              <a:gd name="T0" fmla="*/ 4965 w 7027"/>
              <a:gd name="T1" fmla="*/ 909 h 2418"/>
              <a:gd name="T2" fmla="*/ 4965 w 7027"/>
              <a:gd name="T3" fmla="*/ 909 h 2418"/>
              <a:gd name="T4" fmla="*/ 0 w 7027"/>
              <a:gd name="T5" fmla="*/ 842 h 2418"/>
              <a:gd name="T6" fmla="*/ 0 w 7027"/>
              <a:gd name="T7" fmla="*/ 2417 h 2418"/>
              <a:gd name="T8" fmla="*/ 3790 w 7027"/>
              <a:gd name="T9" fmla="*/ 2417 h 2418"/>
              <a:gd name="T10" fmla="*/ 3790 w 7027"/>
              <a:gd name="T11" fmla="*/ 2151 h 2418"/>
              <a:gd name="T12" fmla="*/ 3768 w 7027"/>
              <a:gd name="T13" fmla="*/ 2062 h 2418"/>
              <a:gd name="T14" fmla="*/ 3679 w 7027"/>
              <a:gd name="T15" fmla="*/ 1929 h 2418"/>
              <a:gd name="T16" fmla="*/ 3613 w 7027"/>
              <a:gd name="T17" fmla="*/ 1686 h 2418"/>
              <a:gd name="T18" fmla="*/ 3613 w 7027"/>
              <a:gd name="T19" fmla="*/ 1663 h 2418"/>
              <a:gd name="T20" fmla="*/ 3613 w 7027"/>
              <a:gd name="T21" fmla="*/ 1663 h 2418"/>
              <a:gd name="T22" fmla="*/ 4034 w 7027"/>
              <a:gd name="T23" fmla="*/ 1330 h 2418"/>
              <a:gd name="T24" fmla="*/ 4454 w 7027"/>
              <a:gd name="T25" fmla="*/ 1686 h 2418"/>
              <a:gd name="T26" fmla="*/ 4454 w 7027"/>
              <a:gd name="T27" fmla="*/ 1686 h 2418"/>
              <a:gd name="T28" fmla="*/ 4388 w 7027"/>
              <a:gd name="T29" fmla="*/ 1929 h 2418"/>
              <a:gd name="T30" fmla="*/ 4322 w 7027"/>
              <a:gd name="T31" fmla="*/ 2040 h 2418"/>
              <a:gd name="T32" fmla="*/ 4300 w 7027"/>
              <a:gd name="T33" fmla="*/ 2151 h 2418"/>
              <a:gd name="T34" fmla="*/ 4277 w 7027"/>
              <a:gd name="T35" fmla="*/ 2151 h 2418"/>
              <a:gd name="T36" fmla="*/ 4277 w 7027"/>
              <a:gd name="T37" fmla="*/ 2417 h 2418"/>
              <a:gd name="T38" fmla="*/ 7026 w 7027"/>
              <a:gd name="T39" fmla="*/ 2417 h 2418"/>
              <a:gd name="T40" fmla="*/ 4965 w 7027"/>
              <a:gd name="T41" fmla="*/ 909 h 2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027" h="2418">
                <a:moveTo>
                  <a:pt x="4965" y="909"/>
                </a:moveTo>
                <a:lnTo>
                  <a:pt x="4965" y="909"/>
                </a:lnTo>
                <a:cubicBezTo>
                  <a:pt x="2970" y="0"/>
                  <a:pt x="1286" y="200"/>
                  <a:pt x="0" y="842"/>
                </a:cubicBezTo>
                <a:cubicBezTo>
                  <a:pt x="0" y="2417"/>
                  <a:pt x="0" y="2417"/>
                  <a:pt x="0" y="2417"/>
                </a:cubicBezTo>
                <a:cubicBezTo>
                  <a:pt x="3790" y="2417"/>
                  <a:pt x="3790" y="2417"/>
                  <a:pt x="3790" y="2417"/>
                </a:cubicBezTo>
                <a:cubicBezTo>
                  <a:pt x="3790" y="2151"/>
                  <a:pt x="3790" y="2151"/>
                  <a:pt x="3790" y="2151"/>
                </a:cubicBezTo>
                <a:cubicBezTo>
                  <a:pt x="3768" y="2062"/>
                  <a:pt x="3768" y="2062"/>
                  <a:pt x="3768" y="2062"/>
                </a:cubicBezTo>
                <a:cubicBezTo>
                  <a:pt x="3745" y="1995"/>
                  <a:pt x="3723" y="1973"/>
                  <a:pt x="3679" y="1929"/>
                </a:cubicBezTo>
                <a:cubicBezTo>
                  <a:pt x="3635" y="1840"/>
                  <a:pt x="3613" y="1774"/>
                  <a:pt x="3613" y="1686"/>
                </a:cubicBezTo>
                <a:cubicBezTo>
                  <a:pt x="3613" y="1663"/>
                  <a:pt x="3613" y="1663"/>
                  <a:pt x="3613" y="1663"/>
                </a:cubicBezTo>
                <a:lnTo>
                  <a:pt x="3613" y="1663"/>
                </a:lnTo>
                <a:cubicBezTo>
                  <a:pt x="3635" y="1486"/>
                  <a:pt x="3812" y="1330"/>
                  <a:pt x="4034" y="1330"/>
                </a:cubicBezTo>
                <a:cubicBezTo>
                  <a:pt x="4277" y="1330"/>
                  <a:pt x="4454" y="1486"/>
                  <a:pt x="4454" y="1686"/>
                </a:cubicBezTo>
                <a:lnTo>
                  <a:pt x="4454" y="1686"/>
                </a:lnTo>
                <a:cubicBezTo>
                  <a:pt x="4454" y="1774"/>
                  <a:pt x="4432" y="1863"/>
                  <a:pt x="4388" y="1929"/>
                </a:cubicBezTo>
                <a:cubicBezTo>
                  <a:pt x="4343" y="1973"/>
                  <a:pt x="4322" y="1995"/>
                  <a:pt x="4322" y="2040"/>
                </a:cubicBezTo>
                <a:cubicBezTo>
                  <a:pt x="4300" y="2151"/>
                  <a:pt x="4300" y="2151"/>
                  <a:pt x="4300" y="2151"/>
                </a:cubicBezTo>
                <a:cubicBezTo>
                  <a:pt x="4277" y="2151"/>
                  <a:pt x="4277" y="2151"/>
                  <a:pt x="4277" y="2151"/>
                </a:cubicBezTo>
                <a:cubicBezTo>
                  <a:pt x="4277" y="2417"/>
                  <a:pt x="4277" y="2417"/>
                  <a:pt x="4277" y="2417"/>
                </a:cubicBezTo>
                <a:cubicBezTo>
                  <a:pt x="7026" y="2417"/>
                  <a:pt x="7026" y="2417"/>
                  <a:pt x="7026" y="2417"/>
                </a:cubicBezTo>
                <a:cubicBezTo>
                  <a:pt x="6560" y="1863"/>
                  <a:pt x="5896" y="1352"/>
                  <a:pt x="4965" y="909"/>
                </a:cubicBezTo>
              </a:path>
            </a:pathLst>
          </a:custGeom>
          <a:solidFill>
            <a:srgbClr val="1B6AA3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68070B0-871B-D514-A9A4-3E4CAA3E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116" y="2133082"/>
            <a:ext cx="1128182" cy="683109"/>
          </a:xfrm>
          <a:custGeom>
            <a:avLst/>
            <a:gdLst>
              <a:gd name="T0" fmla="*/ 0 w 4500"/>
              <a:gd name="T1" fmla="*/ 0 h 2727"/>
              <a:gd name="T2" fmla="*/ 0 w 4500"/>
              <a:gd name="T3" fmla="*/ 0 h 2727"/>
              <a:gd name="T4" fmla="*/ 0 w 4500"/>
              <a:gd name="T5" fmla="*/ 2726 h 2727"/>
              <a:gd name="T6" fmla="*/ 3479 w 4500"/>
              <a:gd name="T7" fmla="*/ 2726 h 2727"/>
              <a:gd name="T8" fmla="*/ 3479 w 4500"/>
              <a:gd name="T9" fmla="*/ 2460 h 2727"/>
              <a:gd name="T10" fmla="*/ 3457 w 4500"/>
              <a:gd name="T11" fmla="*/ 2371 h 2727"/>
              <a:gd name="T12" fmla="*/ 3391 w 4500"/>
              <a:gd name="T13" fmla="*/ 2238 h 2727"/>
              <a:gd name="T14" fmla="*/ 3324 w 4500"/>
              <a:gd name="T15" fmla="*/ 1972 h 2727"/>
              <a:gd name="T16" fmla="*/ 3324 w 4500"/>
              <a:gd name="T17" fmla="*/ 1972 h 2727"/>
              <a:gd name="T18" fmla="*/ 3324 w 4500"/>
              <a:gd name="T19" fmla="*/ 1972 h 2727"/>
              <a:gd name="T20" fmla="*/ 3324 w 4500"/>
              <a:gd name="T21" fmla="*/ 1972 h 2727"/>
              <a:gd name="T22" fmla="*/ 3745 w 4500"/>
              <a:gd name="T23" fmla="*/ 1640 h 2727"/>
              <a:gd name="T24" fmla="*/ 4166 w 4500"/>
              <a:gd name="T25" fmla="*/ 1994 h 2727"/>
              <a:gd name="T26" fmla="*/ 4166 w 4500"/>
              <a:gd name="T27" fmla="*/ 1994 h 2727"/>
              <a:gd name="T28" fmla="*/ 4100 w 4500"/>
              <a:gd name="T29" fmla="*/ 2238 h 2727"/>
              <a:gd name="T30" fmla="*/ 4011 w 4500"/>
              <a:gd name="T31" fmla="*/ 2349 h 2727"/>
              <a:gd name="T32" fmla="*/ 3989 w 4500"/>
              <a:gd name="T33" fmla="*/ 2460 h 2727"/>
              <a:gd name="T34" fmla="*/ 3989 w 4500"/>
              <a:gd name="T35" fmla="*/ 2460 h 2727"/>
              <a:gd name="T36" fmla="*/ 3989 w 4500"/>
              <a:gd name="T37" fmla="*/ 2726 h 2727"/>
              <a:gd name="T38" fmla="*/ 4499 w 4500"/>
              <a:gd name="T39" fmla="*/ 2726 h 2727"/>
              <a:gd name="T40" fmla="*/ 4499 w 4500"/>
              <a:gd name="T41" fmla="*/ 0 h 2727"/>
              <a:gd name="T42" fmla="*/ 0 w 4500"/>
              <a:gd name="T43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500" h="2727">
                <a:moveTo>
                  <a:pt x="0" y="0"/>
                </a:moveTo>
                <a:lnTo>
                  <a:pt x="0" y="0"/>
                </a:lnTo>
                <a:cubicBezTo>
                  <a:pt x="0" y="2726"/>
                  <a:pt x="0" y="2726"/>
                  <a:pt x="0" y="2726"/>
                </a:cubicBezTo>
                <a:cubicBezTo>
                  <a:pt x="3479" y="2726"/>
                  <a:pt x="3479" y="2726"/>
                  <a:pt x="3479" y="2726"/>
                </a:cubicBezTo>
                <a:cubicBezTo>
                  <a:pt x="3479" y="2460"/>
                  <a:pt x="3479" y="2460"/>
                  <a:pt x="3479" y="2460"/>
                </a:cubicBezTo>
                <a:cubicBezTo>
                  <a:pt x="3457" y="2371"/>
                  <a:pt x="3457" y="2371"/>
                  <a:pt x="3457" y="2371"/>
                </a:cubicBezTo>
                <a:cubicBezTo>
                  <a:pt x="3435" y="2305"/>
                  <a:pt x="3435" y="2282"/>
                  <a:pt x="3391" y="2238"/>
                </a:cubicBezTo>
                <a:cubicBezTo>
                  <a:pt x="3324" y="2149"/>
                  <a:pt x="3302" y="2083"/>
                  <a:pt x="3324" y="1972"/>
                </a:cubicBezTo>
                <a:lnTo>
                  <a:pt x="3324" y="1972"/>
                </a:lnTo>
                <a:lnTo>
                  <a:pt x="3324" y="1972"/>
                </a:lnTo>
                <a:lnTo>
                  <a:pt x="3324" y="1972"/>
                </a:lnTo>
                <a:cubicBezTo>
                  <a:pt x="3347" y="1795"/>
                  <a:pt x="3524" y="1640"/>
                  <a:pt x="3745" y="1640"/>
                </a:cubicBezTo>
                <a:cubicBezTo>
                  <a:pt x="3967" y="1640"/>
                  <a:pt x="4166" y="1795"/>
                  <a:pt x="4166" y="1994"/>
                </a:cubicBezTo>
                <a:lnTo>
                  <a:pt x="4166" y="1994"/>
                </a:lnTo>
                <a:cubicBezTo>
                  <a:pt x="4166" y="2083"/>
                  <a:pt x="4144" y="2171"/>
                  <a:pt x="4100" y="2238"/>
                </a:cubicBezTo>
                <a:cubicBezTo>
                  <a:pt x="4056" y="2282"/>
                  <a:pt x="4034" y="2305"/>
                  <a:pt x="4011" y="2349"/>
                </a:cubicBezTo>
                <a:cubicBezTo>
                  <a:pt x="3989" y="2460"/>
                  <a:pt x="3989" y="2460"/>
                  <a:pt x="3989" y="2460"/>
                </a:cubicBezTo>
                <a:lnTo>
                  <a:pt x="3989" y="2460"/>
                </a:lnTo>
                <a:cubicBezTo>
                  <a:pt x="3989" y="2726"/>
                  <a:pt x="3989" y="2726"/>
                  <a:pt x="3989" y="2726"/>
                </a:cubicBezTo>
                <a:cubicBezTo>
                  <a:pt x="4499" y="2726"/>
                  <a:pt x="4499" y="2726"/>
                  <a:pt x="4499" y="2726"/>
                </a:cubicBezTo>
                <a:cubicBezTo>
                  <a:pt x="4499" y="0"/>
                  <a:pt x="4499" y="0"/>
                  <a:pt x="4499" y="0"/>
                </a:cubicBezTo>
                <a:lnTo>
                  <a:pt x="0" y="0"/>
                </a:lnTo>
              </a:path>
            </a:pathLst>
          </a:custGeom>
          <a:solidFill>
            <a:srgbClr val="84CBC5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2E25654B-AB7C-F842-34A6-B617CE25B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832" y="3725158"/>
            <a:ext cx="1651862" cy="683109"/>
          </a:xfrm>
          <a:custGeom>
            <a:avLst/>
            <a:gdLst>
              <a:gd name="T0" fmla="*/ 6582 w 6583"/>
              <a:gd name="T1" fmla="*/ 0 h 2727"/>
              <a:gd name="T2" fmla="*/ 6582 w 6583"/>
              <a:gd name="T3" fmla="*/ 0 h 2727"/>
              <a:gd name="T4" fmla="*/ 0 w 6583"/>
              <a:gd name="T5" fmla="*/ 0 h 2727"/>
              <a:gd name="T6" fmla="*/ 0 w 6583"/>
              <a:gd name="T7" fmla="*/ 2726 h 2727"/>
              <a:gd name="T8" fmla="*/ 4832 w 6583"/>
              <a:gd name="T9" fmla="*/ 2726 h 2727"/>
              <a:gd name="T10" fmla="*/ 4832 w 6583"/>
              <a:gd name="T11" fmla="*/ 2726 h 2727"/>
              <a:gd name="T12" fmla="*/ 5098 w 6583"/>
              <a:gd name="T13" fmla="*/ 2726 h 2727"/>
              <a:gd name="T14" fmla="*/ 5098 w 6583"/>
              <a:gd name="T15" fmla="*/ 2305 h 2727"/>
              <a:gd name="T16" fmla="*/ 5452 w 6583"/>
              <a:gd name="T17" fmla="*/ 1995 h 2727"/>
              <a:gd name="T18" fmla="*/ 5342 w 6583"/>
              <a:gd name="T19" fmla="*/ 1662 h 2727"/>
              <a:gd name="T20" fmla="*/ 5541 w 6583"/>
              <a:gd name="T21" fmla="*/ 1264 h 2727"/>
              <a:gd name="T22" fmla="*/ 5407 w 6583"/>
              <a:gd name="T23" fmla="*/ 864 h 2727"/>
              <a:gd name="T24" fmla="*/ 5519 w 6583"/>
              <a:gd name="T25" fmla="*/ 532 h 2727"/>
              <a:gd name="T26" fmla="*/ 5585 w 6583"/>
              <a:gd name="T27" fmla="*/ 399 h 2727"/>
              <a:gd name="T28" fmla="*/ 6582 w 6583"/>
              <a:gd name="T29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83" h="2727">
                <a:moveTo>
                  <a:pt x="6582" y="0"/>
                </a:moveTo>
                <a:lnTo>
                  <a:pt x="6582" y="0"/>
                </a:lnTo>
                <a:cubicBezTo>
                  <a:pt x="0" y="0"/>
                  <a:pt x="0" y="0"/>
                  <a:pt x="0" y="0"/>
                </a:cubicBezTo>
                <a:cubicBezTo>
                  <a:pt x="0" y="2726"/>
                  <a:pt x="0" y="2726"/>
                  <a:pt x="0" y="2726"/>
                </a:cubicBezTo>
                <a:cubicBezTo>
                  <a:pt x="4832" y="2726"/>
                  <a:pt x="4832" y="2726"/>
                  <a:pt x="4832" y="2726"/>
                </a:cubicBezTo>
                <a:lnTo>
                  <a:pt x="4832" y="2726"/>
                </a:lnTo>
                <a:cubicBezTo>
                  <a:pt x="5098" y="2726"/>
                  <a:pt x="5098" y="2726"/>
                  <a:pt x="5098" y="2726"/>
                </a:cubicBezTo>
                <a:cubicBezTo>
                  <a:pt x="5098" y="2305"/>
                  <a:pt x="5098" y="2305"/>
                  <a:pt x="5098" y="2305"/>
                </a:cubicBezTo>
                <a:cubicBezTo>
                  <a:pt x="5098" y="2305"/>
                  <a:pt x="5385" y="2106"/>
                  <a:pt x="5452" y="1995"/>
                </a:cubicBezTo>
                <a:cubicBezTo>
                  <a:pt x="5541" y="1751"/>
                  <a:pt x="5342" y="1662"/>
                  <a:pt x="5342" y="1662"/>
                </a:cubicBezTo>
                <a:cubicBezTo>
                  <a:pt x="5342" y="1662"/>
                  <a:pt x="5651" y="1463"/>
                  <a:pt x="5541" y="1264"/>
                </a:cubicBezTo>
                <a:cubicBezTo>
                  <a:pt x="5496" y="1175"/>
                  <a:pt x="5407" y="864"/>
                  <a:pt x="5407" y="864"/>
                </a:cubicBezTo>
                <a:cubicBezTo>
                  <a:pt x="5519" y="532"/>
                  <a:pt x="5519" y="532"/>
                  <a:pt x="5519" y="532"/>
                </a:cubicBezTo>
                <a:cubicBezTo>
                  <a:pt x="5585" y="399"/>
                  <a:pt x="5585" y="399"/>
                  <a:pt x="5585" y="399"/>
                </a:cubicBezTo>
                <a:lnTo>
                  <a:pt x="6582" y="0"/>
                </a:lnTo>
              </a:path>
            </a:pathLst>
          </a:custGeom>
          <a:solidFill>
            <a:srgbClr val="F47264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52531ACA-1C39-89AB-1467-19E04C5A8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92" y="2929120"/>
            <a:ext cx="722966" cy="683109"/>
          </a:xfrm>
          <a:custGeom>
            <a:avLst/>
            <a:gdLst>
              <a:gd name="T0" fmla="*/ 2881 w 2882"/>
              <a:gd name="T1" fmla="*/ 0 h 2727"/>
              <a:gd name="T2" fmla="*/ 2881 w 2882"/>
              <a:gd name="T3" fmla="*/ 0 h 2727"/>
              <a:gd name="T4" fmla="*/ 22 w 2882"/>
              <a:gd name="T5" fmla="*/ 0 h 2727"/>
              <a:gd name="T6" fmla="*/ 598 w 2882"/>
              <a:gd name="T7" fmla="*/ 2726 h 2727"/>
              <a:gd name="T8" fmla="*/ 2881 w 2882"/>
              <a:gd name="T9" fmla="*/ 2726 h 2727"/>
              <a:gd name="T10" fmla="*/ 2881 w 2882"/>
              <a:gd name="T11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2" h="2727">
                <a:moveTo>
                  <a:pt x="2881" y="0"/>
                </a:moveTo>
                <a:lnTo>
                  <a:pt x="2881" y="0"/>
                </a:lnTo>
                <a:cubicBezTo>
                  <a:pt x="22" y="0"/>
                  <a:pt x="22" y="0"/>
                  <a:pt x="22" y="0"/>
                </a:cubicBezTo>
                <a:cubicBezTo>
                  <a:pt x="0" y="864"/>
                  <a:pt x="133" y="1773"/>
                  <a:pt x="598" y="2726"/>
                </a:cubicBezTo>
                <a:cubicBezTo>
                  <a:pt x="2881" y="2726"/>
                  <a:pt x="2881" y="2726"/>
                  <a:pt x="2881" y="2726"/>
                </a:cubicBezTo>
                <a:lnTo>
                  <a:pt x="2881" y="0"/>
                </a:lnTo>
              </a:path>
            </a:pathLst>
          </a:custGeom>
          <a:solidFill>
            <a:srgbClr val="F8D35E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7D1733C-97B3-D10E-9D20-7E3577AC7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86" y="1693546"/>
            <a:ext cx="366465" cy="327715"/>
          </a:xfrm>
          <a:custGeom>
            <a:avLst/>
            <a:gdLst>
              <a:gd name="T0" fmla="*/ 1462 w 1463"/>
              <a:gd name="T1" fmla="*/ 1309 h 1310"/>
              <a:gd name="T2" fmla="*/ 1462 w 1463"/>
              <a:gd name="T3" fmla="*/ 1309 h 1310"/>
              <a:gd name="T4" fmla="*/ 1462 w 1463"/>
              <a:gd name="T5" fmla="*/ 0 h 1310"/>
              <a:gd name="T6" fmla="*/ 0 w 1463"/>
              <a:gd name="T7" fmla="*/ 1309 h 1310"/>
              <a:gd name="T8" fmla="*/ 1462 w 1463"/>
              <a:gd name="T9" fmla="*/ 1309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3" h="1310">
                <a:moveTo>
                  <a:pt x="1462" y="1309"/>
                </a:moveTo>
                <a:lnTo>
                  <a:pt x="1462" y="1309"/>
                </a:lnTo>
                <a:cubicBezTo>
                  <a:pt x="1462" y="0"/>
                  <a:pt x="1462" y="0"/>
                  <a:pt x="1462" y="0"/>
                </a:cubicBezTo>
                <a:cubicBezTo>
                  <a:pt x="886" y="378"/>
                  <a:pt x="377" y="821"/>
                  <a:pt x="0" y="1309"/>
                </a:cubicBezTo>
                <a:lnTo>
                  <a:pt x="1462" y="1309"/>
                </a:lnTo>
              </a:path>
            </a:pathLst>
          </a:custGeom>
          <a:solidFill>
            <a:srgbClr val="1B6AA3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FC2D585-9560-7BA0-053C-11BFFC6AF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99" y="5065911"/>
            <a:ext cx="2336078" cy="822609"/>
          </a:xfrm>
          <a:custGeom>
            <a:avLst/>
            <a:gdLst>
              <a:gd name="T0" fmla="*/ 0 w 9309"/>
              <a:gd name="T1" fmla="*/ 3279 h 3280"/>
              <a:gd name="T2" fmla="*/ 1219 w 9309"/>
              <a:gd name="T3" fmla="*/ 0 h 3280"/>
              <a:gd name="T4" fmla="*/ 7779 w 9309"/>
              <a:gd name="T5" fmla="*/ 1396 h 3280"/>
              <a:gd name="T6" fmla="*/ 7779 w 9309"/>
              <a:gd name="T7" fmla="*/ 1174 h 3280"/>
              <a:gd name="T8" fmla="*/ 9308 w 9309"/>
              <a:gd name="T9" fmla="*/ 3279 h 3280"/>
              <a:gd name="T10" fmla="*/ 0 w 9309"/>
              <a:gd name="T11" fmla="*/ 3279 h 3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09" h="3280">
                <a:moveTo>
                  <a:pt x="0" y="3279"/>
                </a:moveTo>
                <a:lnTo>
                  <a:pt x="1219" y="0"/>
                </a:lnTo>
                <a:lnTo>
                  <a:pt x="7779" y="1396"/>
                </a:lnTo>
                <a:lnTo>
                  <a:pt x="7779" y="1174"/>
                </a:lnTo>
                <a:lnTo>
                  <a:pt x="9308" y="3279"/>
                </a:lnTo>
                <a:lnTo>
                  <a:pt x="0" y="3279"/>
                </a:lnTo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C611B8-362E-98DD-6D2C-CA275D086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72" y="4654053"/>
            <a:ext cx="1646326" cy="761716"/>
          </a:xfrm>
          <a:custGeom>
            <a:avLst/>
            <a:gdLst>
              <a:gd name="T0" fmla="*/ 6560 w 6561"/>
              <a:gd name="T1" fmla="*/ 3037 h 3038"/>
              <a:gd name="T2" fmla="*/ 0 w 6561"/>
              <a:gd name="T3" fmla="*/ 1641 h 3038"/>
              <a:gd name="T4" fmla="*/ 554 w 6561"/>
              <a:gd name="T5" fmla="*/ 0 h 3038"/>
              <a:gd name="T6" fmla="*/ 6560 w 6561"/>
              <a:gd name="T7" fmla="*/ 1419 h 3038"/>
              <a:gd name="T8" fmla="*/ 6560 w 6561"/>
              <a:gd name="T9" fmla="*/ 3037 h 3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61" h="3038">
                <a:moveTo>
                  <a:pt x="6560" y="3037"/>
                </a:moveTo>
                <a:lnTo>
                  <a:pt x="0" y="1641"/>
                </a:lnTo>
                <a:lnTo>
                  <a:pt x="554" y="0"/>
                </a:lnTo>
                <a:lnTo>
                  <a:pt x="6560" y="1419"/>
                </a:lnTo>
                <a:lnTo>
                  <a:pt x="6560" y="3037"/>
                </a:lnTo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85462A2-F7DA-D36B-CD58-28B3B1EB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762" y="2929120"/>
            <a:ext cx="984253" cy="683109"/>
          </a:xfrm>
          <a:custGeom>
            <a:avLst/>
            <a:gdLst>
              <a:gd name="T0" fmla="*/ 1927 w 3923"/>
              <a:gd name="T1" fmla="*/ 2459 h 2727"/>
              <a:gd name="T2" fmla="*/ 1927 w 3923"/>
              <a:gd name="T3" fmla="*/ 2459 h 2727"/>
              <a:gd name="T4" fmla="*/ 1839 w 3923"/>
              <a:gd name="T5" fmla="*/ 2305 h 2727"/>
              <a:gd name="T6" fmla="*/ 1772 w 3923"/>
              <a:gd name="T7" fmla="*/ 2061 h 2727"/>
              <a:gd name="T8" fmla="*/ 1772 w 3923"/>
              <a:gd name="T9" fmla="*/ 2061 h 2727"/>
              <a:gd name="T10" fmla="*/ 1772 w 3923"/>
              <a:gd name="T11" fmla="*/ 2039 h 2727"/>
              <a:gd name="T12" fmla="*/ 1772 w 3923"/>
              <a:gd name="T13" fmla="*/ 2039 h 2727"/>
              <a:gd name="T14" fmla="*/ 2194 w 3923"/>
              <a:gd name="T15" fmla="*/ 1707 h 2727"/>
              <a:gd name="T16" fmla="*/ 2615 w 3923"/>
              <a:gd name="T17" fmla="*/ 2083 h 2727"/>
              <a:gd name="T18" fmla="*/ 2615 w 3923"/>
              <a:gd name="T19" fmla="*/ 2083 h 2727"/>
              <a:gd name="T20" fmla="*/ 2549 w 3923"/>
              <a:gd name="T21" fmla="*/ 2305 h 2727"/>
              <a:gd name="T22" fmla="*/ 2482 w 3923"/>
              <a:gd name="T23" fmla="*/ 2437 h 2727"/>
              <a:gd name="T24" fmla="*/ 2460 w 3923"/>
              <a:gd name="T25" fmla="*/ 2526 h 2727"/>
              <a:gd name="T26" fmla="*/ 2438 w 3923"/>
              <a:gd name="T27" fmla="*/ 2526 h 2727"/>
              <a:gd name="T28" fmla="*/ 2438 w 3923"/>
              <a:gd name="T29" fmla="*/ 2726 h 2727"/>
              <a:gd name="T30" fmla="*/ 3922 w 3923"/>
              <a:gd name="T31" fmla="*/ 2726 h 2727"/>
              <a:gd name="T32" fmla="*/ 2925 w 3923"/>
              <a:gd name="T33" fmla="*/ 443 h 2727"/>
              <a:gd name="T34" fmla="*/ 3014 w 3923"/>
              <a:gd name="T35" fmla="*/ 0 h 2727"/>
              <a:gd name="T36" fmla="*/ 0 w 3923"/>
              <a:gd name="T37" fmla="*/ 0 h 2727"/>
              <a:gd name="T38" fmla="*/ 0 w 3923"/>
              <a:gd name="T39" fmla="*/ 466 h 2727"/>
              <a:gd name="T40" fmla="*/ 177 w 3923"/>
              <a:gd name="T41" fmla="*/ 466 h 2727"/>
              <a:gd name="T42" fmla="*/ 266 w 3923"/>
              <a:gd name="T43" fmla="*/ 443 h 2727"/>
              <a:gd name="T44" fmla="*/ 399 w 3923"/>
              <a:gd name="T45" fmla="*/ 354 h 2727"/>
              <a:gd name="T46" fmla="*/ 642 w 3923"/>
              <a:gd name="T47" fmla="*/ 288 h 2727"/>
              <a:gd name="T48" fmla="*/ 665 w 3923"/>
              <a:gd name="T49" fmla="*/ 288 h 2727"/>
              <a:gd name="T50" fmla="*/ 665 w 3923"/>
              <a:gd name="T51" fmla="*/ 288 h 2727"/>
              <a:gd name="T52" fmla="*/ 665 w 3923"/>
              <a:gd name="T53" fmla="*/ 288 h 2727"/>
              <a:gd name="T54" fmla="*/ 996 w 3923"/>
              <a:gd name="T55" fmla="*/ 710 h 2727"/>
              <a:gd name="T56" fmla="*/ 620 w 3923"/>
              <a:gd name="T57" fmla="*/ 1130 h 2727"/>
              <a:gd name="T58" fmla="*/ 620 w 3923"/>
              <a:gd name="T59" fmla="*/ 1130 h 2727"/>
              <a:gd name="T60" fmla="*/ 399 w 3923"/>
              <a:gd name="T61" fmla="*/ 1064 h 2727"/>
              <a:gd name="T62" fmla="*/ 266 w 3923"/>
              <a:gd name="T63" fmla="*/ 998 h 2727"/>
              <a:gd name="T64" fmla="*/ 177 w 3923"/>
              <a:gd name="T65" fmla="*/ 976 h 2727"/>
              <a:gd name="T66" fmla="*/ 177 w 3923"/>
              <a:gd name="T67" fmla="*/ 953 h 2727"/>
              <a:gd name="T68" fmla="*/ 0 w 3923"/>
              <a:gd name="T69" fmla="*/ 953 h 2727"/>
              <a:gd name="T70" fmla="*/ 0 w 3923"/>
              <a:gd name="T71" fmla="*/ 2726 h 2727"/>
              <a:gd name="T72" fmla="*/ 1949 w 3923"/>
              <a:gd name="T73" fmla="*/ 2726 h 2727"/>
              <a:gd name="T74" fmla="*/ 1949 w 3923"/>
              <a:gd name="T75" fmla="*/ 2526 h 2727"/>
              <a:gd name="T76" fmla="*/ 1927 w 3923"/>
              <a:gd name="T77" fmla="*/ 2459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23" h="2727">
                <a:moveTo>
                  <a:pt x="1927" y="2459"/>
                </a:moveTo>
                <a:lnTo>
                  <a:pt x="1927" y="2459"/>
                </a:lnTo>
                <a:cubicBezTo>
                  <a:pt x="1905" y="2394"/>
                  <a:pt x="1883" y="2371"/>
                  <a:pt x="1839" y="2305"/>
                </a:cubicBezTo>
                <a:cubicBezTo>
                  <a:pt x="1794" y="2238"/>
                  <a:pt x="1772" y="2150"/>
                  <a:pt x="1772" y="2061"/>
                </a:cubicBezTo>
                <a:lnTo>
                  <a:pt x="1772" y="2061"/>
                </a:lnTo>
                <a:cubicBezTo>
                  <a:pt x="1772" y="2039"/>
                  <a:pt x="1772" y="2039"/>
                  <a:pt x="1772" y="2039"/>
                </a:cubicBezTo>
                <a:lnTo>
                  <a:pt x="1772" y="2039"/>
                </a:lnTo>
                <a:cubicBezTo>
                  <a:pt x="1794" y="1862"/>
                  <a:pt x="1972" y="1707"/>
                  <a:pt x="2194" y="1707"/>
                </a:cubicBezTo>
                <a:cubicBezTo>
                  <a:pt x="2438" y="1707"/>
                  <a:pt x="2615" y="1884"/>
                  <a:pt x="2615" y="2083"/>
                </a:cubicBezTo>
                <a:lnTo>
                  <a:pt x="2615" y="2083"/>
                </a:lnTo>
                <a:cubicBezTo>
                  <a:pt x="2615" y="2172"/>
                  <a:pt x="2592" y="2238"/>
                  <a:pt x="2549" y="2305"/>
                </a:cubicBezTo>
                <a:cubicBezTo>
                  <a:pt x="2504" y="2349"/>
                  <a:pt x="2482" y="2394"/>
                  <a:pt x="2482" y="2437"/>
                </a:cubicBezTo>
                <a:cubicBezTo>
                  <a:pt x="2460" y="2526"/>
                  <a:pt x="2460" y="2526"/>
                  <a:pt x="2460" y="2526"/>
                </a:cubicBezTo>
                <a:cubicBezTo>
                  <a:pt x="2438" y="2526"/>
                  <a:pt x="2438" y="2526"/>
                  <a:pt x="2438" y="2526"/>
                </a:cubicBezTo>
                <a:cubicBezTo>
                  <a:pt x="2438" y="2726"/>
                  <a:pt x="2438" y="2726"/>
                  <a:pt x="2438" y="2726"/>
                </a:cubicBezTo>
                <a:cubicBezTo>
                  <a:pt x="3922" y="2726"/>
                  <a:pt x="3922" y="2726"/>
                  <a:pt x="3922" y="2726"/>
                </a:cubicBezTo>
                <a:cubicBezTo>
                  <a:pt x="3922" y="2726"/>
                  <a:pt x="2947" y="1064"/>
                  <a:pt x="2925" y="443"/>
                </a:cubicBezTo>
                <a:cubicBezTo>
                  <a:pt x="2925" y="332"/>
                  <a:pt x="2970" y="288"/>
                  <a:pt x="30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66"/>
                  <a:pt x="0" y="466"/>
                  <a:pt x="0" y="466"/>
                </a:cubicBezTo>
                <a:cubicBezTo>
                  <a:pt x="177" y="466"/>
                  <a:pt x="177" y="466"/>
                  <a:pt x="177" y="466"/>
                </a:cubicBezTo>
                <a:cubicBezTo>
                  <a:pt x="266" y="443"/>
                  <a:pt x="266" y="443"/>
                  <a:pt x="266" y="443"/>
                </a:cubicBezTo>
                <a:cubicBezTo>
                  <a:pt x="310" y="421"/>
                  <a:pt x="332" y="399"/>
                  <a:pt x="399" y="354"/>
                </a:cubicBezTo>
                <a:cubicBezTo>
                  <a:pt x="465" y="311"/>
                  <a:pt x="553" y="288"/>
                  <a:pt x="642" y="288"/>
                </a:cubicBezTo>
                <a:cubicBezTo>
                  <a:pt x="665" y="288"/>
                  <a:pt x="665" y="288"/>
                  <a:pt x="665" y="288"/>
                </a:cubicBezTo>
                <a:lnTo>
                  <a:pt x="665" y="288"/>
                </a:lnTo>
                <a:lnTo>
                  <a:pt x="665" y="288"/>
                </a:lnTo>
                <a:cubicBezTo>
                  <a:pt x="842" y="311"/>
                  <a:pt x="996" y="488"/>
                  <a:pt x="996" y="710"/>
                </a:cubicBezTo>
                <a:cubicBezTo>
                  <a:pt x="996" y="953"/>
                  <a:pt x="819" y="1130"/>
                  <a:pt x="620" y="1130"/>
                </a:cubicBezTo>
                <a:lnTo>
                  <a:pt x="620" y="1130"/>
                </a:lnTo>
                <a:cubicBezTo>
                  <a:pt x="553" y="1130"/>
                  <a:pt x="465" y="1108"/>
                  <a:pt x="399" y="1064"/>
                </a:cubicBezTo>
                <a:cubicBezTo>
                  <a:pt x="354" y="1020"/>
                  <a:pt x="332" y="998"/>
                  <a:pt x="266" y="998"/>
                </a:cubicBezTo>
                <a:cubicBezTo>
                  <a:pt x="177" y="976"/>
                  <a:pt x="177" y="976"/>
                  <a:pt x="177" y="976"/>
                </a:cubicBezTo>
                <a:cubicBezTo>
                  <a:pt x="177" y="953"/>
                  <a:pt x="177" y="953"/>
                  <a:pt x="177" y="953"/>
                </a:cubicBezTo>
                <a:cubicBezTo>
                  <a:pt x="0" y="953"/>
                  <a:pt x="0" y="953"/>
                  <a:pt x="0" y="953"/>
                </a:cubicBezTo>
                <a:cubicBezTo>
                  <a:pt x="0" y="2726"/>
                  <a:pt x="0" y="2726"/>
                  <a:pt x="0" y="2726"/>
                </a:cubicBezTo>
                <a:cubicBezTo>
                  <a:pt x="1949" y="2726"/>
                  <a:pt x="1949" y="2726"/>
                  <a:pt x="1949" y="2726"/>
                </a:cubicBezTo>
                <a:cubicBezTo>
                  <a:pt x="1949" y="2526"/>
                  <a:pt x="1949" y="2526"/>
                  <a:pt x="1949" y="2526"/>
                </a:cubicBezTo>
                <a:lnTo>
                  <a:pt x="1927" y="2459"/>
                </a:lnTo>
              </a:path>
            </a:pathLst>
          </a:custGeom>
          <a:solidFill>
            <a:srgbClr val="F8D35E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86E8F22-2685-3FDE-26DE-0C774A54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99" y="2133082"/>
            <a:ext cx="705252" cy="683109"/>
          </a:xfrm>
          <a:custGeom>
            <a:avLst/>
            <a:gdLst>
              <a:gd name="T0" fmla="*/ 2814 w 2815"/>
              <a:gd name="T1" fmla="*/ 0 h 2727"/>
              <a:gd name="T2" fmla="*/ 2814 w 2815"/>
              <a:gd name="T3" fmla="*/ 0 h 2727"/>
              <a:gd name="T4" fmla="*/ 997 w 2815"/>
              <a:gd name="T5" fmla="*/ 0 h 2727"/>
              <a:gd name="T6" fmla="*/ 620 w 2815"/>
              <a:gd name="T7" fmla="*/ 642 h 2727"/>
              <a:gd name="T8" fmla="*/ 0 w 2815"/>
              <a:gd name="T9" fmla="*/ 2726 h 2727"/>
              <a:gd name="T10" fmla="*/ 1706 w 2815"/>
              <a:gd name="T11" fmla="*/ 2726 h 2727"/>
              <a:gd name="T12" fmla="*/ 1706 w 2815"/>
              <a:gd name="T13" fmla="*/ 2460 h 2727"/>
              <a:gd name="T14" fmla="*/ 1684 w 2815"/>
              <a:gd name="T15" fmla="*/ 2371 h 2727"/>
              <a:gd name="T16" fmla="*/ 1596 w 2815"/>
              <a:gd name="T17" fmla="*/ 2238 h 2727"/>
              <a:gd name="T18" fmla="*/ 1529 w 2815"/>
              <a:gd name="T19" fmla="*/ 1994 h 2727"/>
              <a:gd name="T20" fmla="*/ 1529 w 2815"/>
              <a:gd name="T21" fmla="*/ 1972 h 2727"/>
              <a:gd name="T22" fmla="*/ 1529 w 2815"/>
              <a:gd name="T23" fmla="*/ 1972 h 2727"/>
              <a:gd name="T24" fmla="*/ 1529 w 2815"/>
              <a:gd name="T25" fmla="*/ 1972 h 2727"/>
              <a:gd name="T26" fmla="*/ 1950 w 2815"/>
              <a:gd name="T27" fmla="*/ 1640 h 2727"/>
              <a:gd name="T28" fmla="*/ 2371 w 2815"/>
              <a:gd name="T29" fmla="*/ 2017 h 2727"/>
              <a:gd name="T30" fmla="*/ 2371 w 2815"/>
              <a:gd name="T31" fmla="*/ 2017 h 2727"/>
              <a:gd name="T32" fmla="*/ 2305 w 2815"/>
              <a:gd name="T33" fmla="*/ 2238 h 2727"/>
              <a:gd name="T34" fmla="*/ 2238 w 2815"/>
              <a:gd name="T35" fmla="*/ 2371 h 2727"/>
              <a:gd name="T36" fmla="*/ 2216 w 2815"/>
              <a:gd name="T37" fmla="*/ 2460 h 2727"/>
              <a:gd name="T38" fmla="*/ 2216 w 2815"/>
              <a:gd name="T39" fmla="*/ 2460 h 2727"/>
              <a:gd name="T40" fmla="*/ 2216 w 2815"/>
              <a:gd name="T41" fmla="*/ 2726 h 2727"/>
              <a:gd name="T42" fmla="*/ 2814 w 2815"/>
              <a:gd name="T43" fmla="*/ 2726 h 2727"/>
              <a:gd name="T44" fmla="*/ 2814 w 2815"/>
              <a:gd name="T45" fmla="*/ 0 h 2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15" h="2727">
                <a:moveTo>
                  <a:pt x="2814" y="0"/>
                </a:moveTo>
                <a:lnTo>
                  <a:pt x="2814" y="0"/>
                </a:lnTo>
                <a:cubicBezTo>
                  <a:pt x="997" y="0"/>
                  <a:pt x="997" y="0"/>
                  <a:pt x="997" y="0"/>
                </a:cubicBezTo>
                <a:cubicBezTo>
                  <a:pt x="842" y="221"/>
                  <a:pt x="730" y="443"/>
                  <a:pt x="620" y="642"/>
                </a:cubicBezTo>
                <a:cubicBezTo>
                  <a:pt x="332" y="1241"/>
                  <a:pt x="88" y="1928"/>
                  <a:pt x="0" y="2726"/>
                </a:cubicBezTo>
                <a:cubicBezTo>
                  <a:pt x="1706" y="2726"/>
                  <a:pt x="1706" y="2726"/>
                  <a:pt x="1706" y="2726"/>
                </a:cubicBezTo>
                <a:cubicBezTo>
                  <a:pt x="1706" y="2460"/>
                  <a:pt x="1706" y="2460"/>
                  <a:pt x="1706" y="2460"/>
                </a:cubicBezTo>
                <a:cubicBezTo>
                  <a:pt x="1684" y="2371"/>
                  <a:pt x="1684" y="2371"/>
                  <a:pt x="1684" y="2371"/>
                </a:cubicBezTo>
                <a:cubicBezTo>
                  <a:pt x="1662" y="2327"/>
                  <a:pt x="1639" y="2305"/>
                  <a:pt x="1596" y="2238"/>
                </a:cubicBezTo>
                <a:cubicBezTo>
                  <a:pt x="1551" y="2171"/>
                  <a:pt x="1529" y="2083"/>
                  <a:pt x="1529" y="1994"/>
                </a:cubicBezTo>
                <a:cubicBezTo>
                  <a:pt x="1529" y="1972"/>
                  <a:pt x="1529" y="1972"/>
                  <a:pt x="1529" y="1972"/>
                </a:cubicBezTo>
                <a:lnTo>
                  <a:pt x="1529" y="1972"/>
                </a:lnTo>
                <a:lnTo>
                  <a:pt x="1529" y="1972"/>
                </a:lnTo>
                <a:cubicBezTo>
                  <a:pt x="1551" y="1795"/>
                  <a:pt x="1729" y="1640"/>
                  <a:pt x="1950" y="1640"/>
                </a:cubicBezTo>
                <a:cubicBezTo>
                  <a:pt x="2194" y="1640"/>
                  <a:pt x="2371" y="1817"/>
                  <a:pt x="2371" y="2017"/>
                </a:cubicBezTo>
                <a:lnTo>
                  <a:pt x="2371" y="2017"/>
                </a:lnTo>
                <a:cubicBezTo>
                  <a:pt x="2371" y="2083"/>
                  <a:pt x="2349" y="2171"/>
                  <a:pt x="2305" y="2238"/>
                </a:cubicBezTo>
                <a:cubicBezTo>
                  <a:pt x="2261" y="2282"/>
                  <a:pt x="2261" y="2305"/>
                  <a:pt x="2238" y="2371"/>
                </a:cubicBezTo>
                <a:cubicBezTo>
                  <a:pt x="2216" y="2460"/>
                  <a:pt x="2216" y="2460"/>
                  <a:pt x="2216" y="2460"/>
                </a:cubicBezTo>
                <a:lnTo>
                  <a:pt x="2216" y="2460"/>
                </a:lnTo>
                <a:cubicBezTo>
                  <a:pt x="2216" y="2726"/>
                  <a:pt x="2216" y="2726"/>
                  <a:pt x="2216" y="2726"/>
                </a:cubicBezTo>
                <a:cubicBezTo>
                  <a:pt x="2814" y="2726"/>
                  <a:pt x="2814" y="2726"/>
                  <a:pt x="2814" y="2726"/>
                </a:cubicBezTo>
                <a:lnTo>
                  <a:pt x="2814" y="0"/>
                </a:lnTo>
              </a:path>
            </a:pathLst>
          </a:custGeom>
          <a:solidFill>
            <a:srgbClr val="84CBC5"/>
          </a:solidFill>
          <a:ln>
            <a:noFill/>
          </a:ln>
          <a:effectLst/>
        </p:spPr>
        <p:txBody>
          <a:bodyPr wrap="none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49">
            <a:extLst>
              <a:ext uri="{FF2B5EF4-FFF2-40B4-BE49-F238E27FC236}">
                <a16:creationId xmlns:a16="http://schemas.microsoft.com/office/drawing/2014/main" id="{620AAC2E-A322-3D1D-D575-F0E13B4B1B5B}"/>
              </a:ext>
            </a:extLst>
          </p:cNvPr>
          <p:cNvGrpSpPr/>
          <p:nvPr/>
        </p:nvGrpSpPr>
        <p:grpSpPr>
          <a:xfrm>
            <a:off x="4834785" y="623192"/>
            <a:ext cx="2870952" cy="995390"/>
            <a:chOff x="7342025" y="889053"/>
            <a:chExt cx="1740786" cy="736845"/>
          </a:xfrm>
        </p:grpSpPr>
        <p:sp>
          <p:nvSpPr>
            <p:cNvPr id="52" name="TextBox 50">
              <a:extLst>
                <a:ext uri="{FF2B5EF4-FFF2-40B4-BE49-F238E27FC236}">
                  <a16:creationId xmlns:a16="http://schemas.microsoft.com/office/drawing/2014/main" id="{5AAB73C8-CD82-C157-BE71-49DE1EFDDF5D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ysClr val="window" lastClr="FFFFFF">
                      <a:lumMod val="50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账户表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53" name="TextBox 51">
              <a:extLst>
                <a:ext uri="{FF2B5EF4-FFF2-40B4-BE49-F238E27FC236}">
                  <a16:creationId xmlns:a16="http://schemas.microsoft.com/office/drawing/2014/main" id="{D93E3CB8-7FE6-C6E6-166E-32280235672F}"/>
                </a:ext>
              </a:extLst>
            </p:cNvPr>
            <p:cNvSpPr txBox="1"/>
            <p:nvPr/>
          </p:nvSpPr>
          <p:spPr>
            <a:xfrm>
              <a:off x="7350388" y="1147447"/>
              <a:ext cx="1732423" cy="47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solidFill>
                    <a:sysClr val="window" lastClr="FFFFFF">
                      <a:lumMod val="65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肯定不可能让所有人用同一个账号进行登录，学生账户对应学生端、教师账户对应教师端、管理员账户对应</a:t>
              </a:r>
              <a:r>
                <a:rPr lang="en-US" altLang="zh-CN" sz="1200" b="1" dirty="0">
                  <a:solidFill>
                    <a:sysClr val="window" lastClr="FFFFFF">
                      <a:lumMod val="65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root</a:t>
              </a:r>
              <a:r>
                <a:rPr lang="zh-CN" altLang="en-US" sz="1200" b="1" dirty="0">
                  <a:solidFill>
                    <a:sysClr val="window" lastClr="FFFFFF">
                      <a:lumMod val="65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端。</a:t>
              </a:r>
              <a:endParaRPr lang="en-US" altLang="zh-CN" sz="1200" b="1" dirty="0">
                <a:solidFill>
                  <a:sysClr val="window" lastClr="FFFFFF">
                    <a:lumMod val="65000"/>
                  </a:sysClr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18" name="Group 52">
            <a:extLst>
              <a:ext uri="{FF2B5EF4-FFF2-40B4-BE49-F238E27FC236}">
                <a16:creationId xmlns:a16="http://schemas.microsoft.com/office/drawing/2014/main" id="{43FCB0DD-857D-39CE-ED19-984BFE7F278C}"/>
              </a:ext>
            </a:extLst>
          </p:cNvPr>
          <p:cNvGrpSpPr/>
          <p:nvPr/>
        </p:nvGrpSpPr>
        <p:grpSpPr>
          <a:xfrm>
            <a:off x="4848577" y="1810647"/>
            <a:ext cx="2870952" cy="810723"/>
            <a:chOff x="7342025" y="889053"/>
            <a:chExt cx="1740786" cy="600144"/>
          </a:xfrm>
        </p:grpSpPr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A433E579-3EE0-3D6F-7295-90BDDBA2D9F3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5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ysClr val="window" lastClr="FFFFFF">
                      <a:lumMod val="50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选课表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51" name="TextBox 54">
              <a:extLst>
                <a:ext uri="{FF2B5EF4-FFF2-40B4-BE49-F238E27FC236}">
                  <a16:creationId xmlns:a16="http://schemas.microsoft.com/office/drawing/2014/main" id="{9A1F16B1-28D0-734E-B247-33C901C53134}"/>
                </a:ext>
              </a:extLst>
            </p:cNvPr>
            <p:cNvSpPr txBox="1"/>
            <p:nvPr/>
          </p:nvSpPr>
          <p:spPr>
            <a:xfrm>
              <a:off x="7350388" y="1147446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所有学生选课的信息都将存储在这个数据库中。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19" name="Group 55">
            <a:extLst>
              <a:ext uri="{FF2B5EF4-FFF2-40B4-BE49-F238E27FC236}">
                <a16:creationId xmlns:a16="http://schemas.microsoft.com/office/drawing/2014/main" id="{D7C3A667-6B72-BE18-D84D-459675948A39}"/>
              </a:ext>
            </a:extLst>
          </p:cNvPr>
          <p:cNvGrpSpPr/>
          <p:nvPr/>
        </p:nvGrpSpPr>
        <p:grpSpPr>
          <a:xfrm>
            <a:off x="8495385" y="3342370"/>
            <a:ext cx="2870952" cy="810723"/>
            <a:chOff x="7342025" y="889053"/>
            <a:chExt cx="1740786" cy="600144"/>
          </a:xfrm>
        </p:grpSpPr>
        <p:sp>
          <p:nvSpPr>
            <p:cNvPr id="48" name="TextBox 56">
              <a:extLst>
                <a:ext uri="{FF2B5EF4-FFF2-40B4-BE49-F238E27FC236}">
                  <a16:creationId xmlns:a16="http://schemas.microsoft.com/office/drawing/2014/main" id="{9FA6AAF6-BC4D-9DA2-E460-55446E6AF4A1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5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ysClr val="window" lastClr="FFFFFF">
                      <a:lumMod val="50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教师表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49" name="TextBox 57">
              <a:extLst>
                <a:ext uri="{FF2B5EF4-FFF2-40B4-BE49-F238E27FC236}">
                  <a16:creationId xmlns:a16="http://schemas.microsoft.com/office/drawing/2014/main" id="{E58812AA-FCA9-6CE3-A554-F2830CF5FDA7}"/>
                </a:ext>
              </a:extLst>
            </p:cNvPr>
            <p:cNvSpPr txBox="1"/>
            <p:nvPr/>
          </p:nvSpPr>
          <p:spPr>
            <a:xfrm>
              <a:off x="7350388" y="1147446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课程信息中需要声明是由哪位教师授课，恰好账户也需要教师信息。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20" name="Group 58">
            <a:extLst>
              <a:ext uri="{FF2B5EF4-FFF2-40B4-BE49-F238E27FC236}">
                <a16:creationId xmlns:a16="http://schemas.microsoft.com/office/drawing/2014/main" id="{4FE519A0-FD9A-3F79-866B-B3938B2237C2}"/>
              </a:ext>
            </a:extLst>
          </p:cNvPr>
          <p:cNvGrpSpPr/>
          <p:nvPr/>
        </p:nvGrpSpPr>
        <p:grpSpPr>
          <a:xfrm>
            <a:off x="8500149" y="1800249"/>
            <a:ext cx="2846165" cy="810723"/>
            <a:chOff x="7342025" y="889053"/>
            <a:chExt cx="1740786" cy="600144"/>
          </a:xfrm>
        </p:grpSpPr>
        <p:sp>
          <p:nvSpPr>
            <p:cNvPr id="46" name="TextBox 59">
              <a:extLst>
                <a:ext uri="{FF2B5EF4-FFF2-40B4-BE49-F238E27FC236}">
                  <a16:creationId xmlns:a16="http://schemas.microsoft.com/office/drawing/2014/main" id="{F22D6C31-E79B-A296-DD62-DF0F337024F6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5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ysClr val="window" lastClr="FFFFFF">
                      <a:lumMod val="50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课程表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47" name="TextBox 60">
              <a:extLst>
                <a:ext uri="{FF2B5EF4-FFF2-40B4-BE49-F238E27FC236}">
                  <a16:creationId xmlns:a16="http://schemas.microsoft.com/office/drawing/2014/main" id="{6934AC67-5E1D-39A5-908E-39118405FEE6}"/>
                </a:ext>
              </a:extLst>
            </p:cNvPr>
            <p:cNvSpPr txBox="1"/>
            <p:nvPr/>
          </p:nvSpPr>
          <p:spPr>
            <a:xfrm>
              <a:off x="7350388" y="1147446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选课选课，首先要有课程公示学生才可以进行选课。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21" name="Group 61">
            <a:extLst>
              <a:ext uri="{FF2B5EF4-FFF2-40B4-BE49-F238E27FC236}">
                <a16:creationId xmlns:a16="http://schemas.microsoft.com/office/drawing/2014/main" id="{7D8D2A7F-C9A5-8AB7-349D-411AF276AA5C}"/>
              </a:ext>
            </a:extLst>
          </p:cNvPr>
          <p:cNvGrpSpPr/>
          <p:nvPr/>
        </p:nvGrpSpPr>
        <p:grpSpPr>
          <a:xfrm>
            <a:off x="4817296" y="3366068"/>
            <a:ext cx="2846165" cy="810723"/>
            <a:chOff x="7342025" y="889053"/>
            <a:chExt cx="1740786" cy="600144"/>
          </a:xfrm>
        </p:grpSpPr>
        <p:sp>
          <p:nvSpPr>
            <p:cNvPr id="44" name="TextBox 62">
              <a:extLst>
                <a:ext uri="{FF2B5EF4-FFF2-40B4-BE49-F238E27FC236}">
                  <a16:creationId xmlns:a16="http://schemas.microsoft.com/office/drawing/2014/main" id="{86ECAB3D-FDFE-908A-46CA-15F0FF927578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5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学生表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45" name="TextBox 63">
              <a:extLst>
                <a:ext uri="{FF2B5EF4-FFF2-40B4-BE49-F238E27FC236}">
                  <a16:creationId xmlns:a16="http://schemas.microsoft.com/office/drawing/2014/main" id="{4EAE7DE5-963F-86BA-3FC7-6BC52F7D0919}"/>
                </a:ext>
              </a:extLst>
            </p:cNvPr>
            <p:cNvSpPr txBox="1"/>
            <p:nvPr/>
          </p:nvSpPr>
          <p:spPr>
            <a:xfrm>
              <a:off x="7350388" y="1147446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ysClr val="window" lastClr="FFFFFF">
                      <a:lumMod val="65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选课信息中需要声明由哪位学生选课，恰好账户信息也需要学生信息。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24" name="Group 70">
            <a:extLst>
              <a:ext uri="{FF2B5EF4-FFF2-40B4-BE49-F238E27FC236}">
                <a16:creationId xmlns:a16="http://schemas.microsoft.com/office/drawing/2014/main" id="{1C842803-9A4C-E716-AC44-D7BB1AB194F7}"/>
              </a:ext>
            </a:extLst>
          </p:cNvPr>
          <p:cNvGrpSpPr/>
          <p:nvPr/>
        </p:nvGrpSpPr>
        <p:grpSpPr>
          <a:xfrm>
            <a:off x="7636209" y="3353040"/>
            <a:ext cx="783859" cy="780677"/>
            <a:chOff x="498284" y="2318528"/>
            <a:chExt cx="496592" cy="496592"/>
          </a:xfrm>
        </p:grpSpPr>
        <p:sp>
          <p:nvSpPr>
            <p:cNvPr id="38" name="Oval 71">
              <a:extLst>
                <a:ext uri="{FF2B5EF4-FFF2-40B4-BE49-F238E27FC236}">
                  <a16:creationId xmlns:a16="http://schemas.microsoft.com/office/drawing/2014/main" id="{6D2AA549-034B-426F-F6A1-C06553DE4395}"/>
                </a:ext>
              </a:extLst>
            </p:cNvPr>
            <p:cNvSpPr/>
            <p:nvPr/>
          </p:nvSpPr>
          <p:spPr>
            <a:xfrm>
              <a:off x="498284" y="2318528"/>
              <a:ext cx="496592" cy="496592"/>
            </a:xfrm>
            <a:prstGeom prst="ellipse">
              <a:avLst/>
            </a:prstGeom>
            <a:solidFill>
              <a:srgbClr val="F8D35E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72">
              <a:extLst>
                <a:ext uri="{FF2B5EF4-FFF2-40B4-BE49-F238E27FC236}">
                  <a16:creationId xmlns:a16="http://schemas.microsoft.com/office/drawing/2014/main" id="{C8474F3D-BE0B-3376-FEE9-96613997522C}"/>
                </a:ext>
              </a:extLst>
            </p:cNvPr>
            <p:cNvSpPr/>
            <p:nvPr/>
          </p:nvSpPr>
          <p:spPr>
            <a:xfrm>
              <a:off x="528071" y="2353284"/>
              <a:ext cx="430968" cy="4335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ysClr val="window" lastClr="FFFFFF"/>
                  </a:solidFill>
                  <a:latin typeface="Sosa Regular"/>
                  <a:cs typeface="Sosa Regular"/>
                </a:rPr>
                <a:t>F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osa Regular"/>
                <a:ea typeface="+mn-ea"/>
                <a:cs typeface="Sosa Regular"/>
              </a:endParaRPr>
            </a:p>
          </p:txBody>
        </p:sp>
      </p:grpSp>
      <p:grpSp>
        <p:nvGrpSpPr>
          <p:cNvPr id="27" name="Group 79">
            <a:extLst>
              <a:ext uri="{FF2B5EF4-FFF2-40B4-BE49-F238E27FC236}">
                <a16:creationId xmlns:a16="http://schemas.microsoft.com/office/drawing/2014/main" id="{0558341E-80CD-67E5-0BD6-4EFDC8C002D8}"/>
              </a:ext>
            </a:extLst>
          </p:cNvPr>
          <p:cNvGrpSpPr/>
          <p:nvPr/>
        </p:nvGrpSpPr>
        <p:grpSpPr>
          <a:xfrm>
            <a:off x="4850961" y="4791021"/>
            <a:ext cx="2846165" cy="1364723"/>
            <a:chOff x="7342025" y="889053"/>
            <a:chExt cx="1740786" cy="1010246"/>
          </a:xfrm>
        </p:grpSpPr>
        <p:sp>
          <p:nvSpPr>
            <p:cNvPr id="32" name="TextBox 80">
              <a:extLst>
                <a:ext uri="{FF2B5EF4-FFF2-40B4-BE49-F238E27FC236}">
                  <a16:creationId xmlns:a16="http://schemas.microsoft.com/office/drawing/2014/main" id="{9050C6C6-16E0-F705-CC6A-E5402249E8A9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5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ysClr val="window" lastClr="FFFFFF">
                      <a:lumMod val="50000"/>
                    </a:sysClr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学院表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33" name="TextBox 81">
              <a:extLst>
                <a:ext uri="{FF2B5EF4-FFF2-40B4-BE49-F238E27FC236}">
                  <a16:creationId xmlns:a16="http://schemas.microsoft.com/office/drawing/2014/main" id="{3469C21F-BF76-C212-8A27-7877E16712B3}"/>
                </a:ext>
              </a:extLst>
            </p:cNvPr>
            <p:cNvSpPr txBox="1"/>
            <p:nvPr/>
          </p:nvSpPr>
          <p:spPr>
            <a:xfrm>
              <a:off x="7350388" y="1147447"/>
              <a:ext cx="1732423" cy="751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教师本应有确定的岗位以及学院信息，学生应有确定的学院班级信息，考虑项目以学习为主，没有必要重复做一种项目，考虑再三删除了教师的岗位信息表以及学生的年级班级信息表。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28" name="Group 82">
            <a:extLst>
              <a:ext uri="{FF2B5EF4-FFF2-40B4-BE49-F238E27FC236}">
                <a16:creationId xmlns:a16="http://schemas.microsoft.com/office/drawing/2014/main" id="{C2F9E894-CC23-8672-218A-048E3805ABCB}"/>
              </a:ext>
            </a:extLst>
          </p:cNvPr>
          <p:cNvGrpSpPr/>
          <p:nvPr/>
        </p:nvGrpSpPr>
        <p:grpSpPr>
          <a:xfrm>
            <a:off x="3878350" y="4865374"/>
            <a:ext cx="783859" cy="780677"/>
            <a:chOff x="505889" y="3580064"/>
            <a:chExt cx="496592" cy="496592"/>
          </a:xfrm>
        </p:grpSpPr>
        <p:sp>
          <p:nvSpPr>
            <p:cNvPr id="30" name="Oval 83">
              <a:extLst>
                <a:ext uri="{FF2B5EF4-FFF2-40B4-BE49-F238E27FC236}">
                  <a16:creationId xmlns:a16="http://schemas.microsoft.com/office/drawing/2014/main" id="{663BD4A0-EC09-11EE-7100-4293D9D9CE9A}"/>
                </a:ext>
              </a:extLst>
            </p:cNvPr>
            <p:cNvSpPr/>
            <p:nvPr/>
          </p:nvSpPr>
          <p:spPr>
            <a:xfrm>
              <a:off x="505889" y="3580064"/>
              <a:ext cx="496592" cy="496592"/>
            </a:xfrm>
            <a:prstGeom prst="ellipse">
              <a:avLst/>
            </a:prstGeom>
            <a:solidFill>
              <a:srgbClr val="868AD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84">
              <a:extLst>
                <a:ext uri="{FF2B5EF4-FFF2-40B4-BE49-F238E27FC236}">
                  <a16:creationId xmlns:a16="http://schemas.microsoft.com/office/drawing/2014/main" id="{8C34FC38-B005-4954-ACBD-76D1C5852190}"/>
                </a:ext>
              </a:extLst>
            </p:cNvPr>
            <p:cNvSpPr/>
            <p:nvPr/>
          </p:nvSpPr>
          <p:spPr>
            <a:xfrm>
              <a:off x="538701" y="3611580"/>
              <a:ext cx="430968" cy="4335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E</a:t>
              </a:r>
              <a:endPara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61">
            <a:extLst>
              <a:ext uri="{FF2B5EF4-FFF2-40B4-BE49-F238E27FC236}">
                <a16:creationId xmlns:a16="http://schemas.microsoft.com/office/drawing/2014/main" id="{A440A2AA-53C0-3203-089A-394729DA5EA9}"/>
              </a:ext>
            </a:extLst>
          </p:cNvPr>
          <p:cNvGrpSpPr/>
          <p:nvPr/>
        </p:nvGrpSpPr>
        <p:grpSpPr>
          <a:xfrm>
            <a:off x="8494551" y="4859722"/>
            <a:ext cx="2846165" cy="810725"/>
            <a:chOff x="7342025" y="889053"/>
            <a:chExt cx="1740786" cy="600145"/>
          </a:xfrm>
        </p:grpSpPr>
        <p:sp>
          <p:nvSpPr>
            <p:cNvPr id="55" name="TextBox 62">
              <a:extLst>
                <a:ext uri="{FF2B5EF4-FFF2-40B4-BE49-F238E27FC236}">
                  <a16:creationId xmlns:a16="http://schemas.microsoft.com/office/drawing/2014/main" id="{88BA1A01-B8BA-D8A8-A435-640C201102BF}"/>
                </a:ext>
              </a:extLst>
            </p:cNvPr>
            <p:cNvSpPr txBox="1"/>
            <p:nvPr/>
          </p:nvSpPr>
          <p:spPr>
            <a:xfrm>
              <a:off x="7342025" y="889053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教室表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  <p:sp>
          <p:nvSpPr>
            <p:cNvPr id="56" name="TextBox 63">
              <a:extLst>
                <a:ext uri="{FF2B5EF4-FFF2-40B4-BE49-F238E27FC236}">
                  <a16:creationId xmlns:a16="http://schemas.microsoft.com/office/drawing/2014/main" id="{80A1FB6C-39D7-9E57-6C15-27F5F669EEB0}"/>
                </a:ext>
              </a:extLst>
            </p:cNvPr>
            <p:cNvSpPr txBox="1"/>
            <p:nvPr/>
          </p:nvSpPr>
          <p:spPr>
            <a:xfrm>
              <a:off x="7350388" y="1147447"/>
              <a:ext cx="1732423" cy="341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Calibri"/>
                </a:rPr>
                <a:t>课程信息中需要声明选择哪个教室进行授课，定义教师信息表。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60" name="Group 73">
            <a:extLst>
              <a:ext uri="{FF2B5EF4-FFF2-40B4-BE49-F238E27FC236}">
                <a16:creationId xmlns:a16="http://schemas.microsoft.com/office/drawing/2014/main" id="{76F521C9-E250-CBF3-1C32-BBF77A141644}"/>
              </a:ext>
            </a:extLst>
          </p:cNvPr>
          <p:cNvGrpSpPr/>
          <p:nvPr/>
        </p:nvGrpSpPr>
        <p:grpSpPr>
          <a:xfrm>
            <a:off x="7636209" y="4896040"/>
            <a:ext cx="783859" cy="780677"/>
            <a:chOff x="497727" y="2955646"/>
            <a:chExt cx="496592" cy="496592"/>
          </a:xfrm>
        </p:grpSpPr>
        <p:sp>
          <p:nvSpPr>
            <p:cNvPr id="61" name="Oval 74">
              <a:extLst>
                <a:ext uri="{FF2B5EF4-FFF2-40B4-BE49-F238E27FC236}">
                  <a16:creationId xmlns:a16="http://schemas.microsoft.com/office/drawing/2014/main" id="{71A2676A-EB20-24F8-28C3-A126319A836A}"/>
                </a:ext>
              </a:extLst>
            </p:cNvPr>
            <p:cNvSpPr/>
            <p:nvPr/>
          </p:nvSpPr>
          <p:spPr>
            <a:xfrm>
              <a:off x="497727" y="2955646"/>
              <a:ext cx="496592" cy="496592"/>
            </a:xfrm>
            <a:prstGeom prst="ellipse">
              <a:avLst/>
            </a:prstGeom>
            <a:solidFill>
              <a:srgbClr val="F4726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75">
              <a:extLst>
                <a:ext uri="{FF2B5EF4-FFF2-40B4-BE49-F238E27FC236}">
                  <a16:creationId xmlns:a16="http://schemas.microsoft.com/office/drawing/2014/main" id="{282D6E42-1E6F-A0D0-3EFE-D4EA13D3C6BF}"/>
                </a:ext>
              </a:extLst>
            </p:cNvPr>
            <p:cNvSpPr/>
            <p:nvPr/>
          </p:nvSpPr>
          <p:spPr>
            <a:xfrm>
              <a:off x="526397" y="2987162"/>
              <a:ext cx="430968" cy="43356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osa Regular"/>
                  <a:ea typeface="+mn-ea"/>
                  <a:cs typeface="Sosa Regular"/>
                </a:rPr>
                <a:t>G</a:t>
              </a:r>
            </a:p>
          </p:txBody>
        </p:sp>
      </p:grpSp>
      <p:sp>
        <p:nvSpPr>
          <p:cNvPr id="63" name="箭头: 下 62">
            <a:extLst>
              <a:ext uri="{FF2B5EF4-FFF2-40B4-BE49-F238E27FC236}">
                <a16:creationId xmlns:a16="http://schemas.microsoft.com/office/drawing/2014/main" id="{5F2364E2-B7D5-05F6-C3A6-A261A100D9AB}"/>
              </a:ext>
            </a:extLst>
          </p:cNvPr>
          <p:cNvSpPr/>
          <p:nvPr/>
        </p:nvSpPr>
        <p:spPr>
          <a:xfrm rot="2389608">
            <a:off x="5633869" y="2920710"/>
            <a:ext cx="113464" cy="560475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5" name="TextBox 85">
            <a:extLst>
              <a:ext uri="{FF2B5EF4-FFF2-40B4-BE49-F238E27FC236}">
                <a16:creationId xmlns:a16="http://schemas.microsoft.com/office/drawing/2014/main" id="{AA5B1558-FDF4-C27B-BA45-4727BD1631F6}"/>
              </a:ext>
            </a:extLst>
          </p:cNvPr>
          <p:cNvSpPr txBox="1"/>
          <p:nvPr/>
        </p:nvSpPr>
        <p:spPr>
          <a:xfrm>
            <a:off x="8510549" y="2581702"/>
            <a:ext cx="3853677" cy="728849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课程表包含信息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课程编号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课程名称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3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授课教室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4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授课时间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授课教师</a:t>
            </a:r>
            <a:endParaRPr lang="en-US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TextBox 85">
            <a:extLst>
              <a:ext uri="{FF2B5EF4-FFF2-40B4-BE49-F238E27FC236}">
                <a16:creationId xmlns:a16="http://schemas.microsoft.com/office/drawing/2014/main" id="{E5AC6E4A-1D5C-2F97-11C1-CA0408C969E5}"/>
              </a:ext>
            </a:extLst>
          </p:cNvPr>
          <p:cNvSpPr txBox="1"/>
          <p:nvPr/>
        </p:nvSpPr>
        <p:spPr>
          <a:xfrm>
            <a:off x="4868141" y="2536639"/>
            <a:ext cx="2919192" cy="51340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选课表包含信息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选课编号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学生信息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3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课程信息</a:t>
            </a:r>
            <a:endParaRPr lang="en-US" altLang="zh-CN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7" name="Group 64">
            <a:extLst>
              <a:ext uri="{FF2B5EF4-FFF2-40B4-BE49-F238E27FC236}">
                <a16:creationId xmlns:a16="http://schemas.microsoft.com/office/drawing/2014/main" id="{744394D6-547C-C5E6-58C3-2FBE4B34FD8F}"/>
              </a:ext>
            </a:extLst>
          </p:cNvPr>
          <p:cNvGrpSpPr/>
          <p:nvPr/>
        </p:nvGrpSpPr>
        <p:grpSpPr>
          <a:xfrm>
            <a:off x="3880496" y="726668"/>
            <a:ext cx="783859" cy="780677"/>
            <a:chOff x="499086" y="1079713"/>
            <a:chExt cx="496592" cy="496592"/>
          </a:xfrm>
        </p:grpSpPr>
        <p:sp>
          <p:nvSpPr>
            <p:cNvPr id="68" name="Oval 65">
              <a:extLst>
                <a:ext uri="{FF2B5EF4-FFF2-40B4-BE49-F238E27FC236}">
                  <a16:creationId xmlns:a16="http://schemas.microsoft.com/office/drawing/2014/main" id="{BB61098C-07C5-FC6A-C861-5BB39B0DA783}"/>
                </a:ext>
              </a:extLst>
            </p:cNvPr>
            <p:cNvSpPr/>
            <p:nvPr/>
          </p:nvSpPr>
          <p:spPr>
            <a:xfrm>
              <a:off x="499086" y="1079713"/>
              <a:ext cx="496592" cy="496592"/>
            </a:xfrm>
            <a:prstGeom prst="ellipse">
              <a:avLst/>
            </a:prstGeom>
            <a:solidFill>
              <a:srgbClr val="1B6AA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B98414B2-DA8D-C141-CBB7-C8B58F22C7DA}"/>
                </a:ext>
              </a:extLst>
            </p:cNvPr>
            <p:cNvSpPr/>
            <p:nvPr/>
          </p:nvSpPr>
          <p:spPr>
            <a:xfrm>
              <a:off x="530539" y="1093175"/>
              <a:ext cx="430968" cy="4335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ysClr val="window" lastClr="FFFFFF"/>
                  </a:solidFill>
                  <a:latin typeface="Sosa" pitchFamily="2" charset="0"/>
                </a:rPr>
                <a:t>A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dern Pictograms"/>
                <a:ea typeface="+mn-ea"/>
                <a:cs typeface="Modern Pictograms"/>
              </a:endParaRPr>
            </a:p>
          </p:txBody>
        </p:sp>
      </p:grpSp>
      <p:grpSp>
        <p:nvGrpSpPr>
          <p:cNvPr id="70" name="Group 67">
            <a:extLst>
              <a:ext uri="{FF2B5EF4-FFF2-40B4-BE49-F238E27FC236}">
                <a16:creationId xmlns:a16="http://schemas.microsoft.com/office/drawing/2014/main" id="{58D3B929-D9F9-AA99-78B4-5279D41B28B0}"/>
              </a:ext>
            </a:extLst>
          </p:cNvPr>
          <p:cNvGrpSpPr/>
          <p:nvPr/>
        </p:nvGrpSpPr>
        <p:grpSpPr>
          <a:xfrm>
            <a:off x="3878350" y="1791218"/>
            <a:ext cx="783859" cy="780677"/>
            <a:chOff x="486939" y="1689394"/>
            <a:chExt cx="496592" cy="496592"/>
          </a:xfrm>
        </p:grpSpPr>
        <p:sp>
          <p:nvSpPr>
            <p:cNvPr id="71" name="Oval 68">
              <a:extLst>
                <a:ext uri="{FF2B5EF4-FFF2-40B4-BE49-F238E27FC236}">
                  <a16:creationId xmlns:a16="http://schemas.microsoft.com/office/drawing/2014/main" id="{6071BC1C-F5A0-79C8-5C1B-AAFBF89CDCAE}"/>
                </a:ext>
              </a:extLst>
            </p:cNvPr>
            <p:cNvSpPr/>
            <p:nvPr/>
          </p:nvSpPr>
          <p:spPr>
            <a:xfrm>
              <a:off x="486939" y="1689394"/>
              <a:ext cx="496592" cy="496592"/>
            </a:xfrm>
            <a:prstGeom prst="ellipse">
              <a:avLst/>
            </a:prstGeom>
            <a:solidFill>
              <a:srgbClr val="84CBC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8EBF24A-5DB1-8FE6-6719-DDAF99905574}"/>
                </a:ext>
              </a:extLst>
            </p:cNvPr>
            <p:cNvSpPr/>
            <p:nvPr/>
          </p:nvSpPr>
          <p:spPr>
            <a:xfrm>
              <a:off x="515192" y="1716536"/>
              <a:ext cx="430968" cy="4335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FontAwesome" pitchFamily="2" charset="0"/>
                  <a:ea typeface="+mn-ea"/>
                  <a:cs typeface="Modern Pictograms"/>
                </a:rPr>
                <a:t>B</a:t>
              </a:r>
            </a:p>
          </p:txBody>
        </p:sp>
      </p:grpSp>
      <p:grpSp>
        <p:nvGrpSpPr>
          <p:cNvPr id="73" name="Group 73">
            <a:extLst>
              <a:ext uri="{FF2B5EF4-FFF2-40B4-BE49-F238E27FC236}">
                <a16:creationId xmlns:a16="http://schemas.microsoft.com/office/drawing/2014/main" id="{11409FDF-58D8-FC30-46E3-087AE3D5D0C8}"/>
              </a:ext>
            </a:extLst>
          </p:cNvPr>
          <p:cNvGrpSpPr/>
          <p:nvPr/>
        </p:nvGrpSpPr>
        <p:grpSpPr>
          <a:xfrm>
            <a:off x="7635377" y="1782175"/>
            <a:ext cx="783859" cy="780677"/>
            <a:chOff x="497727" y="2955646"/>
            <a:chExt cx="496592" cy="496592"/>
          </a:xfrm>
        </p:grpSpPr>
        <p:sp>
          <p:nvSpPr>
            <p:cNvPr id="74" name="Oval 74">
              <a:extLst>
                <a:ext uri="{FF2B5EF4-FFF2-40B4-BE49-F238E27FC236}">
                  <a16:creationId xmlns:a16="http://schemas.microsoft.com/office/drawing/2014/main" id="{6435C148-952B-680A-2718-FF5134534635}"/>
                </a:ext>
              </a:extLst>
            </p:cNvPr>
            <p:cNvSpPr/>
            <p:nvPr/>
          </p:nvSpPr>
          <p:spPr>
            <a:xfrm>
              <a:off x="497727" y="2955646"/>
              <a:ext cx="496592" cy="496592"/>
            </a:xfrm>
            <a:prstGeom prst="ellipse">
              <a:avLst/>
            </a:prstGeom>
            <a:solidFill>
              <a:srgbClr val="F4726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5">
              <a:extLst>
                <a:ext uri="{FF2B5EF4-FFF2-40B4-BE49-F238E27FC236}">
                  <a16:creationId xmlns:a16="http://schemas.microsoft.com/office/drawing/2014/main" id="{3A68623A-916D-3FDB-CF01-2761ED797D80}"/>
                </a:ext>
              </a:extLst>
            </p:cNvPr>
            <p:cNvSpPr/>
            <p:nvPr/>
          </p:nvSpPr>
          <p:spPr>
            <a:xfrm>
              <a:off x="520239" y="2989690"/>
              <a:ext cx="430968" cy="43356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osa Regular"/>
                  <a:ea typeface="+mn-ea"/>
                  <a:cs typeface="Sosa Regular"/>
                </a:rPr>
                <a:t>C</a:t>
              </a:r>
            </a:p>
          </p:txBody>
        </p:sp>
      </p:grpSp>
      <p:grpSp>
        <p:nvGrpSpPr>
          <p:cNvPr id="76" name="Group 76">
            <a:extLst>
              <a:ext uri="{FF2B5EF4-FFF2-40B4-BE49-F238E27FC236}">
                <a16:creationId xmlns:a16="http://schemas.microsoft.com/office/drawing/2014/main" id="{9014A3ED-B61A-5704-E954-56AA923D5BE4}"/>
              </a:ext>
            </a:extLst>
          </p:cNvPr>
          <p:cNvGrpSpPr/>
          <p:nvPr/>
        </p:nvGrpSpPr>
        <p:grpSpPr>
          <a:xfrm>
            <a:off x="3870745" y="3343388"/>
            <a:ext cx="783859" cy="780677"/>
            <a:chOff x="497727" y="3580065"/>
            <a:chExt cx="496592" cy="496592"/>
          </a:xfrm>
        </p:grpSpPr>
        <p:sp>
          <p:nvSpPr>
            <p:cNvPr id="77" name="Oval 77">
              <a:extLst>
                <a:ext uri="{FF2B5EF4-FFF2-40B4-BE49-F238E27FC236}">
                  <a16:creationId xmlns:a16="http://schemas.microsoft.com/office/drawing/2014/main" id="{3D0649D1-D359-7764-F4D4-6F23502FA324}"/>
                </a:ext>
              </a:extLst>
            </p:cNvPr>
            <p:cNvSpPr/>
            <p:nvPr/>
          </p:nvSpPr>
          <p:spPr>
            <a:xfrm>
              <a:off x="497727" y="3580065"/>
              <a:ext cx="496592" cy="496592"/>
            </a:xfrm>
            <a:prstGeom prst="ellipse">
              <a:avLst/>
            </a:prstGeom>
            <a:solidFill>
              <a:srgbClr val="7CC8E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8">
              <a:extLst>
                <a:ext uri="{FF2B5EF4-FFF2-40B4-BE49-F238E27FC236}">
                  <a16:creationId xmlns:a16="http://schemas.microsoft.com/office/drawing/2014/main" id="{64972C4C-23BD-94A1-2DCF-217E78820967}"/>
                </a:ext>
              </a:extLst>
            </p:cNvPr>
            <p:cNvSpPr/>
            <p:nvPr/>
          </p:nvSpPr>
          <p:spPr>
            <a:xfrm>
              <a:off x="538782" y="3611580"/>
              <a:ext cx="430968" cy="43356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ysClr val="window" lastClr="FFFFFF"/>
                  </a:solidFill>
                  <a:latin typeface="Sosa" pitchFamily="2" charset="0"/>
                </a:rPr>
                <a:t>D</a:t>
              </a:r>
              <a:endPara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TextBox 85">
            <a:extLst>
              <a:ext uri="{FF2B5EF4-FFF2-40B4-BE49-F238E27FC236}">
                <a16:creationId xmlns:a16="http://schemas.microsoft.com/office/drawing/2014/main" id="{2428EFFE-41F6-D69F-6B93-14D2BBA9722C}"/>
              </a:ext>
            </a:extLst>
          </p:cNvPr>
          <p:cNvSpPr txBox="1"/>
          <p:nvPr/>
        </p:nvSpPr>
        <p:spPr>
          <a:xfrm>
            <a:off x="4818463" y="4104811"/>
            <a:ext cx="3140296" cy="51340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学生表包含信息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学生学号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学生姓名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3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所属学院</a:t>
            </a:r>
            <a:endParaRPr lang="en-US" altLang="zh-CN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0" name="TextBox 85">
            <a:extLst>
              <a:ext uri="{FF2B5EF4-FFF2-40B4-BE49-F238E27FC236}">
                <a16:creationId xmlns:a16="http://schemas.microsoft.com/office/drawing/2014/main" id="{A01B9FFC-EE88-F6C3-D54D-3941078A5DFD}"/>
              </a:ext>
            </a:extLst>
          </p:cNvPr>
          <p:cNvSpPr txBox="1"/>
          <p:nvPr/>
        </p:nvSpPr>
        <p:spPr>
          <a:xfrm>
            <a:off x="8492543" y="4093661"/>
            <a:ext cx="3802688" cy="728849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教师表包含信息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教师编号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教师姓名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3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所属学院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4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教师职称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课程起止周次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6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授课总课时  </a:t>
            </a:r>
            <a:endParaRPr lang="en-US" altLang="zh-CN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1" name="TextBox 85">
            <a:extLst>
              <a:ext uri="{FF2B5EF4-FFF2-40B4-BE49-F238E27FC236}">
                <a16:creationId xmlns:a16="http://schemas.microsoft.com/office/drawing/2014/main" id="{1FA61DDE-081C-540D-562C-9888382DE177}"/>
              </a:ext>
            </a:extLst>
          </p:cNvPr>
          <p:cNvSpPr txBox="1"/>
          <p:nvPr/>
        </p:nvSpPr>
        <p:spPr>
          <a:xfrm>
            <a:off x="4862369" y="6109912"/>
            <a:ext cx="2301432" cy="51340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学院表包含信息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学院编号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学院名称</a:t>
            </a:r>
            <a:endParaRPr lang="en-US" altLang="zh-CN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2" name="TextBox 85">
            <a:extLst>
              <a:ext uri="{FF2B5EF4-FFF2-40B4-BE49-F238E27FC236}">
                <a16:creationId xmlns:a16="http://schemas.microsoft.com/office/drawing/2014/main" id="{96EABA67-D897-D073-179F-70DC356BEA65}"/>
              </a:ext>
            </a:extLst>
          </p:cNvPr>
          <p:cNvSpPr txBox="1"/>
          <p:nvPr/>
        </p:nvSpPr>
        <p:spPr>
          <a:xfrm>
            <a:off x="8494550" y="5596507"/>
            <a:ext cx="3697449" cy="51340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学院表包含信息</a:t>
            </a:r>
            <a:endParaRPr lang="id-ID" sz="1400" dirty="0">
              <a:solidFill>
                <a:prstClr val="white">
                  <a:lumMod val="50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教室编号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2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教室名称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3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是否为多媒体教室</a:t>
            </a:r>
            <a:endParaRPr lang="en-US" altLang="zh-CN" sz="1400" b="1" dirty="0">
              <a:solidFill>
                <a:prstClr val="white">
                  <a:lumMod val="65000"/>
                </a:prst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33124D1D-EBA9-E114-51C1-7A299F3BED32}"/>
              </a:ext>
            </a:extLst>
          </p:cNvPr>
          <p:cNvSpPr/>
          <p:nvPr/>
        </p:nvSpPr>
        <p:spPr>
          <a:xfrm rot="14093074">
            <a:off x="8046016" y="1831498"/>
            <a:ext cx="112597" cy="1212054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329AE7E1-7612-8478-8856-2A7397992D92}"/>
              </a:ext>
            </a:extLst>
          </p:cNvPr>
          <p:cNvSpPr/>
          <p:nvPr/>
        </p:nvSpPr>
        <p:spPr>
          <a:xfrm>
            <a:off x="8970774" y="3251963"/>
            <a:ext cx="94846" cy="14096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1F62344B-3D41-1035-73BF-EEBBCC9C140A}"/>
              </a:ext>
            </a:extLst>
          </p:cNvPr>
          <p:cNvSpPr/>
          <p:nvPr/>
        </p:nvSpPr>
        <p:spPr>
          <a:xfrm rot="3889381">
            <a:off x="6261526" y="4331507"/>
            <a:ext cx="107800" cy="90754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86" name="箭头: 下 85">
            <a:extLst>
              <a:ext uri="{FF2B5EF4-FFF2-40B4-BE49-F238E27FC236}">
                <a16:creationId xmlns:a16="http://schemas.microsoft.com/office/drawing/2014/main" id="{33C54AEA-BDFB-EED8-DC6D-739746CD5F3B}"/>
              </a:ext>
            </a:extLst>
          </p:cNvPr>
          <p:cNvSpPr/>
          <p:nvPr/>
        </p:nvSpPr>
        <p:spPr>
          <a:xfrm>
            <a:off x="10809142" y="3100635"/>
            <a:ext cx="94846" cy="2108147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0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  <p:bldP spid="66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8">
            <a:extLst>
              <a:ext uri="{FF2B5EF4-FFF2-40B4-BE49-F238E27FC236}">
                <a16:creationId xmlns:a16="http://schemas.microsoft.com/office/drawing/2014/main" id="{6CE066C5-1B18-4C8F-86EB-AD8C219E9A60}"/>
              </a:ext>
            </a:extLst>
          </p:cNvPr>
          <p:cNvGrpSpPr/>
          <p:nvPr/>
        </p:nvGrpSpPr>
        <p:grpSpPr>
          <a:xfrm>
            <a:off x="5416739" y="3806147"/>
            <a:ext cx="3732031" cy="1410890"/>
            <a:chOff x="4905731" y="3795281"/>
            <a:chExt cx="3732031" cy="1410890"/>
          </a:xfrm>
        </p:grpSpPr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9B27D6F2-1A41-EB2F-B833-B7C3B96265F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28454" y="4196862"/>
              <a:ext cx="1410890" cy="607727"/>
            </a:xfrm>
            <a:custGeom>
              <a:avLst/>
              <a:gdLst>
                <a:gd name="T0" fmla="*/ 263 w 527"/>
                <a:gd name="T1" fmla="*/ 0 h 227"/>
                <a:gd name="T2" fmla="*/ 527 w 527"/>
                <a:gd name="T3" fmla="*/ 227 h 227"/>
                <a:gd name="T4" fmla="*/ 263 w 527"/>
                <a:gd name="T5" fmla="*/ 227 h 227"/>
                <a:gd name="T6" fmla="*/ 0 w 527"/>
                <a:gd name="T7" fmla="*/ 227 h 227"/>
                <a:gd name="T8" fmla="*/ 263 w 527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7">
                  <a:moveTo>
                    <a:pt x="263" y="0"/>
                  </a:moveTo>
                  <a:lnTo>
                    <a:pt x="527" y="227"/>
                  </a:lnTo>
                  <a:lnTo>
                    <a:pt x="263" y="227"/>
                  </a:lnTo>
                  <a:lnTo>
                    <a:pt x="0" y="227"/>
                  </a:lnTo>
                  <a:lnTo>
                    <a:pt x="263" y="0"/>
                  </a:lnTo>
                </a:path>
              </a:pathLst>
            </a:custGeom>
            <a:solidFill>
              <a:srgbClr val="EE85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ABEAD692-03E3-A386-0DE6-CB17B53D51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1814" y="2937234"/>
              <a:ext cx="712138" cy="3124304"/>
            </a:xfrm>
            <a:custGeom>
              <a:avLst/>
              <a:gdLst>
                <a:gd name="T0" fmla="*/ 266 w 266"/>
                <a:gd name="T1" fmla="*/ 0 h 1167"/>
                <a:gd name="T2" fmla="*/ 133 w 266"/>
                <a:gd name="T3" fmla="*/ 0 h 1167"/>
                <a:gd name="T4" fmla="*/ 0 w 266"/>
                <a:gd name="T5" fmla="*/ 0 h 1167"/>
                <a:gd name="T6" fmla="*/ 0 w 266"/>
                <a:gd name="T7" fmla="*/ 1167 h 1167"/>
                <a:gd name="T8" fmla="*/ 266 w 266"/>
                <a:gd name="T9" fmla="*/ 956 h 1167"/>
                <a:gd name="T10" fmla="*/ 266 w 266"/>
                <a:gd name="T11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1167">
                  <a:moveTo>
                    <a:pt x="266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167"/>
                  </a:lnTo>
                  <a:lnTo>
                    <a:pt x="266" y="956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EE85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29" name="Group 20">
            <a:extLst>
              <a:ext uri="{FF2B5EF4-FFF2-40B4-BE49-F238E27FC236}">
                <a16:creationId xmlns:a16="http://schemas.microsoft.com/office/drawing/2014/main" id="{E651ED6A-6481-F1AA-42E2-F52F424F0853}"/>
              </a:ext>
            </a:extLst>
          </p:cNvPr>
          <p:cNvGrpSpPr/>
          <p:nvPr/>
        </p:nvGrpSpPr>
        <p:grpSpPr>
          <a:xfrm>
            <a:off x="4506487" y="3085977"/>
            <a:ext cx="2910126" cy="1410890"/>
            <a:chOff x="3995481" y="3075110"/>
            <a:chExt cx="2910126" cy="1410890"/>
          </a:xfrm>
        </p:grpSpPr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E64425E5-9C53-3DD3-954F-74D2F4CE44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solidFill>
              <a:srgbClr val="83AC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4C3C255E-D364-7F32-1EC4-EF2F87CF51C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AC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32" name="Group 12">
            <a:extLst>
              <a:ext uri="{FF2B5EF4-FFF2-40B4-BE49-F238E27FC236}">
                <a16:creationId xmlns:a16="http://schemas.microsoft.com/office/drawing/2014/main" id="{52470C33-9120-A456-338A-1FC35CEAFBF5}"/>
              </a:ext>
            </a:extLst>
          </p:cNvPr>
          <p:cNvGrpSpPr/>
          <p:nvPr/>
        </p:nvGrpSpPr>
        <p:grpSpPr>
          <a:xfrm>
            <a:off x="5770129" y="2368488"/>
            <a:ext cx="2998476" cy="1416245"/>
            <a:chOff x="5259123" y="2357618"/>
            <a:chExt cx="2998476" cy="1416245"/>
          </a:xfrm>
        </p:grpSpPr>
        <p:sp>
          <p:nvSpPr>
            <p:cNvPr id="233" name="Freeform 25">
              <a:extLst>
                <a:ext uri="{FF2B5EF4-FFF2-40B4-BE49-F238E27FC236}">
                  <a16:creationId xmlns:a16="http://schemas.microsoft.com/office/drawing/2014/main" id="{4AB6F063-BE62-3758-1556-FB069DECD9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244274" y="2760539"/>
              <a:ext cx="1416245" cy="610404"/>
            </a:xfrm>
            <a:custGeom>
              <a:avLst/>
              <a:gdLst>
                <a:gd name="T0" fmla="*/ 266 w 529"/>
                <a:gd name="T1" fmla="*/ 0 h 228"/>
                <a:gd name="T2" fmla="*/ 0 w 529"/>
                <a:gd name="T3" fmla="*/ 228 h 228"/>
                <a:gd name="T4" fmla="*/ 266 w 529"/>
                <a:gd name="T5" fmla="*/ 228 h 228"/>
                <a:gd name="T6" fmla="*/ 529 w 529"/>
                <a:gd name="T7" fmla="*/ 228 h 228"/>
                <a:gd name="T8" fmla="*/ 266 w 52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228">
                  <a:moveTo>
                    <a:pt x="266" y="0"/>
                  </a:moveTo>
                  <a:lnTo>
                    <a:pt x="0" y="228"/>
                  </a:lnTo>
                  <a:lnTo>
                    <a:pt x="266" y="228"/>
                  </a:lnTo>
                  <a:lnTo>
                    <a:pt x="529" y="22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2E927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97828B0B-DD48-3333-EF94-E71B8077931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094413" y="1873044"/>
              <a:ext cx="717492" cy="2388071"/>
            </a:xfrm>
            <a:custGeom>
              <a:avLst/>
              <a:gdLst>
                <a:gd name="T0" fmla="*/ 268 w 268"/>
                <a:gd name="T1" fmla="*/ 0 h 892"/>
                <a:gd name="T2" fmla="*/ 135 w 268"/>
                <a:gd name="T3" fmla="*/ 0 h 892"/>
                <a:gd name="T4" fmla="*/ 0 w 268"/>
                <a:gd name="T5" fmla="*/ 0 h 892"/>
                <a:gd name="T6" fmla="*/ 0 w 268"/>
                <a:gd name="T7" fmla="*/ 310 h 892"/>
                <a:gd name="T8" fmla="*/ 0 w 268"/>
                <a:gd name="T9" fmla="*/ 310 h 892"/>
                <a:gd name="T10" fmla="*/ 0 w 268"/>
                <a:gd name="T11" fmla="*/ 680 h 892"/>
                <a:gd name="T12" fmla="*/ 268 w 268"/>
                <a:gd name="T13" fmla="*/ 892 h 892"/>
                <a:gd name="T14" fmla="*/ 268 w 268"/>
                <a:gd name="T15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892">
                  <a:moveTo>
                    <a:pt x="268" y="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680"/>
                  </a:lnTo>
                  <a:lnTo>
                    <a:pt x="268" y="8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2E927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35" name="Group 3">
            <a:extLst>
              <a:ext uri="{FF2B5EF4-FFF2-40B4-BE49-F238E27FC236}">
                <a16:creationId xmlns:a16="http://schemas.microsoft.com/office/drawing/2014/main" id="{012213A4-D30C-D41A-B964-6C93BEFDAD34}"/>
              </a:ext>
            </a:extLst>
          </p:cNvPr>
          <p:cNvGrpSpPr/>
          <p:nvPr/>
        </p:nvGrpSpPr>
        <p:grpSpPr>
          <a:xfrm>
            <a:off x="4062069" y="1656346"/>
            <a:ext cx="3266196" cy="1410890"/>
            <a:chOff x="3551064" y="1645480"/>
            <a:chExt cx="3266196" cy="1410890"/>
          </a:xfrm>
        </p:grpSpPr>
        <p:sp>
          <p:nvSpPr>
            <p:cNvPr id="236" name="Freeform 35">
              <a:extLst>
                <a:ext uri="{FF2B5EF4-FFF2-40B4-BE49-F238E27FC236}">
                  <a16:creationId xmlns:a16="http://schemas.microsoft.com/office/drawing/2014/main" id="{AB9A4928-1FF6-D7E9-FA10-EF420ECE78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133295" y="1024368"/>
              <a:ext cx="712138" cy="2655792"/>
            </a:xfrm>
            <a:custGeom>
              <a:avLst/>
              <a:gdLst>
                <a:gd name="T0" fmla="*/ 266 w 266"/>
                <a:gd name="T1" fmla="*/ 0 h 992"/>
                <a:gd name="T2" fmla="*/ 0 w 266"/>
                <a:gd name="T3" fmla="*/ 212 h 992"/>
                <a:gd name="T4" fmla="*/ 0 w 266"/>
                <a:gd name="T5" fmla="*/ 992 h 992"/>
                <a:gd name="T6" fmla="*/ 133 w 266"/>
                <a:gd name="T7" fmla="*/ 992 h 992"/>
                <a:gd name="T8" fmla="*/ 266 w 266"/>
                <a:gd name="T9" fmla="*/ 992 h 992"/>
                <a:gd name="T10" fmla="*/ 266 w 266"/>
                <a:gd name="T1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92">
                  <a:moveTo>
                    <a:pt x="266" y="0"/>
                  </a:moveTo>
                  <a:lnTo>
                    <a:pt x="0" y="212"/>
                  </a:lnTo>
                  <a:lnTo>
                    <a:pt x="0" y="992"/>
                  </a:lnTo>
                  <a:lnTo>
                    <a:pt x="133" y="992"/>
                  </a:lnTo>
                  <a:lnTo>
                    <a:pt x="266" y="992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226B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699CE4A9-CC96-023E-D7AF-951F61F110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150821" y="2045723"/>
              <a:ext cx="1410890" cy="610404"/>
            </a:xfrm>
            <a:custGeom>
              <a:avLst/>
              <a:gdLst>
                <a:gd name="T0" fmla="*/ 527 w 527"/>
                <a:gd name="T1" fmla="*/ 0 h 228"/>
                <a:gd name="T2" fmla="*/ 397 w 527"/>
                <a:gd name="T3" fmla="*/ 0 h 228"/>
                <a:gd name="T4" fmla="*/ 264 w 527"/>
                <a:gd name="T5" fmla="*/ 0 h 228"/>
                <a:gd name="T6" fmla="*/ 131 w 527"/>
                <a:gd name="T7" fmla="*/ 0 h 228"/>
                <a:gd name="T8" fmla="*/ 0 w 527"/>
                <a:gd name="T9" fmla="*/ 0 h 228"/>
                <a:gd name="T10" fmla="*/ 264 w 527"/>
                <a:gd name="T11" fmla="*/ 228 h 228"/>
                <a:gd name="T12" fmla="*/ 527 w 527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228">
                  <a:moveTo>
                    <a:pt x="527" y="0"/>
                  </a:moveTo>
                  <a:lnTo>
                    <a:pt x="397" y="0"/>
                  </a:lnTo>
                  <a:lnTo>
                    <a:pt x="264" y="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264" y="22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226B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38" name="Group 47">
            <a:extLst>
              <a:ext uri="{FF2B5EF4-FFF2-40B4-BE49-F238E27FC236}">
                <a16:creationId xmlns:a16="http://schemas.microsoft.com/office/drawing/2014/main" id="{E5236039-0BE4-8D46-03AF-DCEC3100A1CC}"/>
              </a:ext>
            </a:extLst>
          </p:cNvPr>
          <p:cNvGrpSpPr/>
          <p:nvPr/>
        </p:nvGrpSpPr>
        <p:grpSpPr>
          <a:xfrm>
            <a:off x="3513107" y="4511591"/>
            <a:ext cx="2910126" cy="1410890"/>
            <a:chOff x="3995481" y="3075110"/>
            <a:chExt cx="2910126" cy="1410890"/>
          </a:xfrm>
          <a:solidFill>
            <a:srgbClr val="B02521"/>
          </a:solidFill>
        </p:grpSpPr>
        <p:sp>
          <p:nvSpPr>
            <p:cNvPr id="239" name="Freeform 17">
              <a:extLst>
                <a:ext uri="{FF2B5EF4-FFF2-40B4-BE49-F238E27FC236}">
                  <a16:creationId xmlns:a16="http://schemas.microsoft.com/office/drawing/2014/main" id="{F96E6C78-CBE5-7417-8298-25657036A64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0" name="Freeform 19">
              <a:extLst>
                <a:ext uri="{FF2B5EF4-FFF2-40B4-BE49-F238E27FC236}">
                  <a16:creationId xmlns:a16="http://schemas.microsoft.com/office/drawing/2014/main" id="{E61998A8-65A1-672A-F825-57DD9BE55A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41" name="Inhaltsplatzhalter 4">
            <a:extLst>
              <a:ext uri="{FF2B5EF4-FFF2-40B4-BE49-F238E27FC236}">
                <a16:creationId xmlns:a16="http://schemas.microsoft.com/office/drawing/2014/main" id="{76191504-663A-60B1-4A24-4C68D2F427B1}"/>
              </a:ext>
            </a:extLst>
          </p:cNvPr>
          <p:cNvSpPr txBox="1">
            <a:spLocks/>
          </p:cNvSpPr>
          <p:nvPr/>
        </p:nvSpPr>
        <p:spPr>
          <a:xfrm>
            <a:off x="742941" y="1979001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rgbClr val="226BAB"/>
                </a:solidFill>
                <a:latin typeface="微软雅黑"/>
                <a:ea typeface="微软雅黑"/>
                <a:cs typeface="+mn-ea"/>
                <a:sym typeface="+mn-lt"/>
              </a:rPr>
              <a:t>学生学号</a:t>
            </a:r>
            <a:br>
              <a:rPr lang="en-US" sz="1400" b="1" dirty="0">
                <a:solidFill>
                  <a:srgbClr val="226BAB"/>
                </a:solidFill>
                <a:latin typeface="微软雅黑"/>
                <a:ea typeface="微软雅黑"/>
                <a:cs typeface="+mn-ea"/>
                <a:sym typeface="+mn-lt"/>
              </a:rPr>
            </a:b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学生编号共有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10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1~4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位代表了学生入学年份；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5~6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位代表着学生所属学院；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7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位代表学生所属班级；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8~10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位代表学生特定编号。</a:t>
            </a:r>
            <a:r>
              <a:rPr 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. </a:t>
            </a:r>
          </a:p>
        </p:txBody>
      </p:sp>
      <p:sp>
        <p:nvSpPr>
          <p:cNvPr id="242" name="Inhaltsplatzhalter 4">
            <a:extLst>
              <a:ext uri="{FF2B5EF4-FFF2-40B4-BE49-F238E27FC236}">
                <a16:creationId xmlns:a16="http://schemas.microsoft.com/office/drawing/2014/main" id="{54E4E009-3F39-81EA-FB39-F8234BFAC1C7}"/>
              </a:ext>
            </a:extLst>
          </p:cNvPr>
          <p:cNvSpPr txBox="1">
            <a:spLocks/>
          </p:cNvSpPr>
          <p:nvPr/>
        </p:nvSpPr>
        <p:spPr>
          <a:xfrm>
            <a:off x="1220820" y="3492342"/>
            <a:ext cx="305261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rgbClr val="83AC3F"/>
                </a:solidFill>
                <a:latin typeface="微软雅黑"/>
                <a:ea typeface="微软雅黑"/>
                <a:cs typeface="+mn-ea"/>
                <a:sym typeface="+mn-lt"/>
              </a:rPr>
              <a:t>教室编号</a:t>
            </a:r>
            <a:br>
              <a:rPr lang="en-US" sz="1400" b="1" dirty="0">
                <a:solidFill>
                  <a:srgbClr val="83AC3F"/>
                </a:solidFill>
                <a:latin typeface="微软雅黑"/>
                <a:ea typeface="微软雅黑"/>
                <a:cs typeface="+mn-ea"/>
                <a:sym typeface="+mn-lt"/>
              </a:rPr>
            </a:b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教室编号共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5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位，如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32106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代表楼号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-1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，楼层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-2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，副教学楼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，教室号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06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。</a:t>
            </a:r>
            <a:r>
              <a:rPr 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. </a:t>
            </a:r>
          </a:p>
        </p:txBody>
      </p:sp>
      <p:sp>
        <p:nvSpPr>
          <p:cNvPr id="243" name="Inhaltsplatzhalter 4">
            <a:extLst>
              <a:ext uri="{FF2B5EF4-FFF2-40B4-BE49-F238E27FC236}">
                <a16:creationId xmlns:a16="http://schemas.microsoft.com/office/drawing/2014/main" id="{D6131BBA-64EF-FF59-FD93-7D76E5FAB2EA}"/>
              </a:ext>
            </a:extLst>
          </p:cNvPr>
          <p:cNvSpPr txBox="1">
            <a:spLocks/>
          </p:cNvSpPr>
          <p:nvPr/>
        </p:nvSpPr>
        <p:spPr>
          <a:xfrm>
            <a:off x="8872618" y="2577029"/>
            <a:ext cx="3052617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rgbClr val="2E9273"/>
                </a:solidFill>
                <a:latin typeface="微软雅黑"/>
                <a:ea typeface="微软雅黑"/>
                <a:cs typeface="+mn-ea"/>
                <a:sym typeface="+mn-lt"/>
              </a:rPr>
              <a:t>教师编号</a:t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</a:b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教师编号共有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17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位，前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位代表取得教资年份；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5~6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位代表所处省份；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7~9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位代表教师资格认定代码；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10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位代表教师类型；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11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位代教师性别；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12~17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位代表教师编号位次码。</a:t>
            </a:r>
            <a:endParaRPr lang="en-US" sz="1100" dirty="0">
              <a:solidFill>
                <a:srgbClr val="FFFFFF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4" name="Inhaltsplatzhalter 4">
            <a:extLst>
              <a:ext uri="{FF2B5EF4-FFF2-40B4-BE49-F238E27FC236}">
                <a16:creationId xmlns:a16="http://schemas.microsoft.com/office/drawing/2014/main" id="{3F2D9F5F-5078-E7C6-3C6B-F8F2744429DB}"/>
              </a:ext>
            </a:extLst>
          </p:cNvPr>
          <p:cNvSpPr txBox="1">
            <a:spLocks/>
          </p:cNvSpPr>
          <p:nvPr/>
        </p:nvSpPr>
        <p:spPr>
          <a:xfrm>
            <a:off x="9365082" y="4209902"/>
            <a:ext cx="2560150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rgbClr val="EE852A"/>
                </a:solidFill>
                <a:latin typeface="微软雅黑"/>
                <a:ea typeface="微软雅黑"/>
                <a:cs typeface="+mn-ea"/>
                <a:sym typeface="+mn-lt"/>
              </a:rPr>
              <a:t>教室名称</a:t>
            </a:r>
            <a:br>
              <a:rPr lang="en-US" sz="1400" b="1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</a:b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教室名称共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位，如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C206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代表教学区域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-C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，楼层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-2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，门牌号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06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。</a:t>
            </a:r>
            <a:endParaRPr lang="en-US" sz="1100" dirty="0">
              <a:solidFill>
                <a:srgbClr val="FFFFFF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5" name="Inhaltsplatzhalter 4">
            <a:extLst>
              <a:ext uri="{FF2B5EF4-FFF2-40B4-BE49-F238E27FC236}">
                <a16:creationId xmlns:a16="http://schemas.microsoft.com/office/drawing/2014/main" id="{079A6D7C-090F-2D6C-CDF4-A5D705FA1186}"/>
              </a:ext>
            </a:extLst>
          </p:cNvPr>
          <p:cNvSpPr txBox="1">
            <a:spLocks/>
          </p:cNvSpPr>
          <p:nvPr/>
        </p:nvSpPr>
        <p:spPr>
          <a:xfrm>
            <a:off x="742940" y="4752089"/>
            <a:ext cx="2548901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rgbClr val="B02521"/>
                </a:solidFill>
                <a:latin typeface="微软雅黑"/>
                <a:ea typeface="微软雅黑"/>
                <a:cs typeface="+mn-ea"/>
                <a:sym typeface="+mn-lt"/>
              </a:rPr>
              <a:t>课程编号</a:t>
            </a:r>
            <a:br>
              <a:rPr lang="en-US" sz="1400" b="1" dirty="0">
                <a:solidFill>
                  <a:srgbClr val="B02521"/>
                </a:solidFill>
                <a:latin typeface="微软雅黑"/>
                <a:ea typeface="微软雅黑"/>
                <a:cs typeface="+mn-ea"/>
                <a:sym typeface="+mn-lt"/>
              </a:rPr>
            </a:b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其中开课编号共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9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1~2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位代表开课学院；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3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位代表开课层次；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位代表开课类别；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5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位代表课程性质；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6~7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位代表课程流水号；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8~9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位代表开课学期。</a:t>
            </a:r>
            <a:endParaRPr lang="en-US" sz="1100" dirty="0">
              <a:solidFill>
                <a:srgbClr val="FFFFFF">
                  <a:lumMod val="50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2" name="Inhaltsplatzhalter 4">
            <a:extLst>
              <a:ext uri="{FF2B5EF4-FFF2-40B4-BE49-F238E27FC236}">
                <a16:creationId xmlns:a16="http://schemas.microsoft.com/office/drawing/2014/main" id="{310181D0-BDF2-2F3F-5272-33D50960AE46}"/>
              </a:ext>
            </a:extLst>
          </p:cNvPr>
          <p:cNvSpPr txBox="1">
            <a:spLocks/>
          </p:cNvSpPr>
          <p:nvPr/>
        </p:nvSpPr>
        <p:spPr>
          <a:xfrm>
            <a:off x="4394999" y="2223296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OPTION 01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3" name="Inhaltsplatzhalter 4">
            <a:extLst>
              <a:ext uri="{FF2B5EF4-FFF2-40B4-BE49-F238E27FC236}">
                <a16:creationId xmlns:a16="http://schemas.microsoft.com/office/drawing/2014/main" id="{46984E33-655B-9367-99CF-8DE9D7F47D87}"/>
              </a:ext>
            </a:extLst>
          </p:cNvPr>
          <p:cNvSpPr txBox="1">
            <a:spLocks/>
          </p:cNvSpPr>
          <p:nvPr/>
        </p:nvSpPr>
        <p:spPr>
          <a:xfrm>
            <a:off x="6771197" y="2938110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OPTION 02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4" name="Inhaltsplatzhalter 4">
            <a:extLst>
              <a:ext uri="{FF2B5EF4-FFF2-40B4-BE49-F238E27FC236}">
                <a16:creationId xmlns:a16="http://schemas.microsoft.com/office/drawing/2014/main" id="{E578AD97-2967-4F5B-2691-E3D8E0D2E8D7}"/>
              </a:ext>
            </a:extLst>
          </p:cNvPr>
          <p:cNvSpPr txBox="1">
            <a:spLocks/>
          </p:cNvSpPr>
          <p:nvPr/>
        </p:nvSpPr>
        <p:spPr>
          <a:xfrm>
            <a:off x="4744360" y="3652926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OPTION 03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5" name="Inhaltsplatzhalter 4">
            <a:extLst>
              <a:ext uri="{FF2B5EF4-FFF2-40B4-BE49-F238E27FC236}">
                <a16:creationId xmlns:a16="http://schemas.microsoft.com/office/drawing/2014/main" id="{CD000DCB-8713-96FE-7CFE-F497A445B8AD}"/>
              </a:ext>
            </a:extLst>
          </p:cNvPr>
          <p:cNvSpPr txBox="1">
            <a:spLocks/>
          </p:cNvSpPr>
          <p:nvPr/>
        </p:nvSpPr>
        <p:spPr>
          <a:xfrm>
            <a:off x="6859673" y="4373096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OPTION 04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6" name="Inhaltsplatzhalter 4">
            <a:extLst>
              <a:ext uri="{FF2B5EF4-FFF2-40B4-BE49-F238E27FC236}">
                <a16:creationId xmlns:a16="http://schemas.microsoft.com/office/drawing/2014/main" id="{B0D37814-7508-1EF6-59BA-94276E66AFF3}"/>
              </a:ext>
            </a:extLst>
          </p:cNvPr>
          <p:cNvSpPr txBox="1">
            <a:spLocks/>
          </p:cNvSpPr>
          <p:nvPr/>
        </p:nvSpPr>
        <p:spPr>
          <a:xfrm>
            <a:off x="3751767" y="5078541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OPTION 05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7" name="TextBox 54">
            <a:extLst>
              <a:ext uri="{FF2B5EF4-FFF2-40B4-BE49-F238E27FC236}">
                <a16:creationId xmlns:a16="http://schemas.microsoft.com/office/drawing/2014/main" id="{F9041FC8-0D1D-C17E-4A26-741CB79B4E84}"/>
              </a:ext>
            </a:extLst>
          </p:cNvPr>
          <p:cNvSpPr txBox="1"/>
          <p:nvPr/>
        </p:nvSpPr>
        <p:spPr>
          <a:xfrm>
            <a:off x="4302479" y="6234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相关信息查询资料</a:t>
            </a:r>
            <a:endParaRPr lang="en-US" sz="3600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78" name="Group 10">
            <a:extLst>
              <a:ext uri="{FF2B5EF4-FFF2-40B4-BE49-F238E27FC236}">
                <a16:creationId xmlns:a16="http://schemas.microsoft.com/office/drawing/2014/main" id="{BC2FADB0-1E40-8779-E2FF-F604572CED89}"/>
              </a:ext>
            </a:extLst>
          </p:cNvPr>
          <p:cNvGrpSpPr/>
          <p:nvPr/>
        </p:nvGrpSpPr>
        <p:grpSpPr>
          <a:xfrm>
            <a:off x="5923533" y="987609"/>
            <a:ext cx="635842" cy="96244"/>
            <a:chOff x="5925320" y="1387851"/>
            <a:chExt cx="585169" cy="88574"/>
          </a:xfrm>
        </p:grpSpPr>
        <p:sp>
          <p:nvSpPr>
            <p:cNvPr id="279" name="Diamond 11">
              <a:extLst>
                <a:ext uri="{FF2B5EF4-FFF2-40B4-BE49-F238E27FC236}">
                  <a16:creationId xmlns:a16="http://schemas.microsoft.com/office/drawing/2014/main" id="{60620C64-73C7-FE05-91D8-89B45FAE1F5B}"/>
                </a:ext>
              </a:extLst>
            </p:cNvPr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solidFill>
              <a:srgbClr val="226BA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0" name="Diamond 12">
              <a:extLst>
                <a:ext uri="{FF2B5EF4-FFF2-40B4-BE49-F238E27FC236}">
                  <a16:creationId xmlns:a16="http://schemas.microsoft.com/office/drawing/2014/main" id="{4A2DBAD9-3BB7-22B3-BEE3-BC9EA1AF1623}"/>
                </a:ext>
              </a:extLst>
            </p:cNvPr>
            <p:cNvSpPr/>
            <p:nvPr/>
          </p:nvSpPr>
          <p:spPr>
            <a:xfrm flipV="1">
              <a:off x="6049469" y="1387851"/>
              <a:ext cx="88574" cy="88574"/>
            </a:xfrm>
            <a:prstGeom prst="diamond">
              <a:avLst/>
            </a:prstGeom>
            <a:solidFill>
              <a:srgbClr val="2E927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1" name="Diamond 13">
              <a:extLst>
                <a:ext uri="{FF2B5EF4-FFF2-40B4-BE49-F238E27FC236}">
                  <a16:creationId xmlns:a16="http://schemas.microsoft.com/office/drawing/2014/main" id="{DA4377F0-B1BD-2D6D-235C-93576E3C78B8}"/>
                </a:ext>
              </a:extLst>
            </p:cNvPr>
            <p:cNvSpPr/>
            <p:nvPr/>
          </p:nvSpPr>
          <p:spPr>
            <a:xfrm flipV="1">
              <a:off x="6173618" y="1387851"/>
              <a:ext cx="88574" cy="88574"/>
            </a:xfrm>
            <a:prstGeom prst="diamond">
              <a:avLst/>
            </a:prstGeom>
            <a:solidFill>
              <a:srgbClr val="83AC3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2" name="Diamond 14">
              <a:extLst>
                <a:ext uri="{FF2B5EF4-FFF2-40B4-BE49-F238E27FC236}">
                  <a16:creationId xmlns:a16="http://schemas.microsoft.com/office/drawing/2014/main" id="{449C6816-DDCD-5404-2AAF-76E4078CCFA4}"/>
                </a:ext>
              </a:extLst>
            </p:cNvPr>
            <p:cNvSpPr/>
            <p:nvPr/>
          </p:nvSpPr>
          <p:spPr>
            <a:xfrm flipV="1">
              <a:off x="6297767" y="1387851"/>
              <a:ext cx="88574" cy="88574"/>
            </a:xfrm>
            <a:prstGeom prst="diamond">
              <a:avLst/>
            </a:prstGeom>
            <a:solidFill>
              <a:srgbClr val="EE852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3" name="Diamond 15">
              <a:extLst>
                <a:ext uri="{FF2B5EF4-FFF2-40B4-BE49-F238E27FC236}">
                  <a16:creationId xmlns:a16="http://schemas.microsoft.com/office/drawing/2014/main" id="{382188B7-9C7A-98CE-8C6B-EADD846B25D7}"/>
                </a:ext>
              </a:extLst>
            </p:cNvPr>
            <p:cNvSpPr/>
            <p:nvPr/>
          </p:nvSpPr>
          <p:spPr>
            <a:xfrm flipV="1">
              <a:off x="6421915" y="1387851"/>
              <a:ext cx="88574" cy="88574"/>
            </a:xfrm>
            <a:prstGeom prst="diamond">
              <a:avLst/>
            </a:prstGeom>
            <a:solidFill>
              <a:srgbClr val="B0252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84" name="TextBox 61">
            <a:extLst>
              <a:ext uri="{FF2B5EF4-FFF2-40B4-BE49-F238E27FC236}">
                <a16:creationId xmlns:a16="http://schemas.microsoft.com/office/drawing/2014/main" id="{7EF83ED7-1BB8-50EC-4B49-4758F593E49F}"/>
              </a:ext>
            </a:extLst>
          </p:cNvPr>
          <p:cNvSpPr txBox="1"/>
          <p:nvPr/>
        </p:nvSpPr>
        <p:spPr>
          <a:xfrm>
            <a:off x="5044689" y="622985"/>
            <a:ext cx="239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S</a:t>
            </a:r>
            <a:r>
              <a:rPr lang="en-US" altLang="zh-CN" sz="1600" dirty="0">
                <a:solidFill>
                  <a:srgbClr val="FFFFFF">
                    <a:lumMod val="6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earch for information</a:t>
            </a:r>
            <a:endParaRPr lang="en-US" sz="1600" dirty="0">
              <a:solidFill>
                <a:srgbClr val="FFFFFF">
                  <a:lumMod val="6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85" name="Group 59">
            <a:extLst>
              <a:ext uri="{FF2B5EF4-FFF2-40B4-BE49-F238E27FC236}">
                <a16:creationId xmlns:a16="http://schemas.microsoft.com/office/drawing/2014/main" id="{6BCBE2D9-EF25-EA97-0C43-D4151923B709}"/>
              </a:ext>
            </a:extLst>
          </p:cNvPr>
          <p:cNvGrpSpPr/>
          <p:nvPr/>
        </p:nvGrpSpPr>
        <p:grpSpPr>
          <a:xfrm>
            <a:off x="6070791" y="4311108"/>
            <a:ext cx="392340" cy="469455"/>
            <a:chOff x="742950" y="3462338"/>
            <a:chExt cx="460375" cy="550863"/>
          </a:xfrm>
          <a:solidFill>
            <a:srgbClr val="FFFFFF"/>
          </a:solidFill>
        </p:grpSpPr>
        <p:sp>
          <p:nvSpPr>
            <p:cNvPr id="286" name="Freeform 270">
              <a:extLst>
                <a:ext uri="{FF2B5EF4-FFF2-40B4-BE49-F238E27FC236}">
                  <a16:creationId xmlns:a16="http://schemas.microsoft.com/office/drawing/2014/main" id="{9E5B6A46-7080-B9F6-6E1F-D74F069DE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7" name="Freeform 271">
              <a:extLst>
                <a:ext uri="{FF2B5EF4-FFF2-40B4-BE49-F238E27FC236}">
                  <a16:creationId xmlns:a16="http://schemas.microsoft.com/office/drawing/2014/main" id="{D35A201C-FF8F-8624-9721-3376A8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8" name="Freeform 272">
              <a:extLst>
                <a:ext uri="{FF2B5EF4-FFF2-40B4-BE49-F238E27FC236}">
                  <a16:creationId xmlns:a16="http://schemas.microsoft.com/office/drawing/2014/main" id="{2A16CCF9-596E-1B38-9353-DC6D0D00E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9" name="Freeform 273">
              <a:extLst>
                <a:ext uri="{FF2B5EF4-FFF2-40B4-BE49-F238E27FC236}">
                  <a16:creationId xmlns:a16="http://schemas.microsoft.com/office/drawing/2014/main" id="{AAE7A22A-57AF-B74F-65C9-718E52F8B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0" name="Freeform 274">
              <a:extLst>
                <a:ext uri="{FF2B5EF4-FFF2-40B4-BE49-F238E27FC236}">
                  <a16:creationId xmlns:a16="http://schemas.microsoft.com/office/drawing/2014/main" id="{84D90463-0211-CBD5-BB9F-CC728E18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91" name="Group 59">
            <a:extLst>
              <a:ext uri="{FF2B5EF4-FFF2-40B4-BE49-F238E27FC236}">
                <a16:creationId xmlns:a16="http://schemas.microsoft.com/office/drawing/2014/main" id="{5F2FB908-E2F3-FD62-5BD6-6102F8B391CF}"/>
              </a:ext>
            </a:extLst>
          </p:cNvPr>
          <p:cNvGrpSpPr/>
          <p:nvPr/>
        </p:nvGrpSpPr>
        <p:grpSpPr>
          <a:xfrm>
            <a:off x="5573959" y="4997032"/>
            <a:ext cx="392340" cy="469455"/>
            <a:chOff x="742950" y="3462338"/>
            <a:chExt cx="460375" cy="550863"/>
          </a:xfrm>
          <a:solidFill>
            <a:srgbClr val="FFFFFF"/>
          </a:solidFill>
        </p:grpSpPr>
        <p:sp>
          <p:nvSpPr>
            <p:cNvPr id="292" name="Freeform 270">
              <a:extLst>
                <a:ext uri="{FF2B5EF4-FFF2-40B4-BE49-F238E27FC236}">
                  <a16:creationId xmlns:a16="http://schemas.microsoft.com/office/drawing/2014/main" id="{6784D116-919B-67C3-34FC-8172872D1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3" name="Freeform 271">
              <a:extLst>
                <a:ext uri="{FF2B5EF4-FFF2-40B4-BE49-F238E27FC236}">
                  <a16:creationId xmlns:a16="http://schemas.microsoft.com/office/drawing/2014/main" id="{C9AF714B-3425-D5A7-003A-70FA9D11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4" name="Freeform 272">
              <a:extLst>
                <a:ext uri="{FF2B5EF4-FFF2-40B4-BE49-F238E27FC236}">
                  <a16:creationId xmlns:a16="http://schemas.microsoft.com/office/drawing/2014/main" id="{ABF4311F-05B6-F90B-D5FB-8573BC41F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5" name="Freeform 273">
              <a:extLst>
                <a:ext uri="{FF2B5EF4-FFF2-40B4-BE49-F238E27FC236}">
                  <a16:creationId xmlns:a16="http://schemas.microsoft.com/office/drawing/2014/main" id="{5BBD6743-65BE-385D-8D84-5C5CDE334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6" name="Freeform 274">
              <a:extLst>
                <a:ext uri="{FF2B5EF4-FFF2-40B4-BE49-F238E27FC236}">
                  <a16:creationId xmlns:a16="http://schemas.microsoft.com/office/drawing/2014/main" id="{3E7CFF97-0FC3-FD4C-6503-EED93AA88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97" name="Group 75">
            <a:extLst>
              <a:ext uri="{FF2B5EF4-FFF2-40B4-BE49-F238E27FC236}">
                <a16:creationId xmlns:a16="http://schemas.microsoft.com/office/drawing/2014/main" id="{CFC06C31-96A9-2757-2090-D09CEFA399D7}"/>
              </a:ext>
            </a:extLst>
          </p:cNvPr>
          <p:cNvGrpSpPr/>
          <p:nvPr/>
        </p:nvGrpSpPr>
        <p:grpSpPr>
          <a:xfrm>
            <a:off x="6289576" y="2879545"/>
            <a:ext cx="590344" cy="385280"/>
            <a:chOff x="685800" y="5899150"/>
            <a:chExt cx="550863" cy="311150"/>
          </a:xfrm>
          <a:solidFill>
            <a:srgbClr val="FFFFFF"/>
          </a:solidFill>
        </p:grpSpPr>
        <p:sp>
          <p:nvSpPr>
            <p:cNvPr id="298" name="Freeform 572">
              <a:extLst>
                <a:ext uri="{FF2B5EF4-FFF2-40B4-BE49-F238E27FC236}">
                  <a16:creationId xmlns:a16="http://schemas.microsoft.com/office/drawing/2014/main" id="{3092D138-4C68-A03A-6177-54C21B84C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9" name="Freeform 573">
              <a:extLst>
                <a:ext uri="{FF2B5EF4-FFF2-40B4-BE49-F238E27FC236}">
                  <a16:creationId xmlns:a16="http://schemas.microsoft.com/office/drawing/2014/main" id="{FC54A218-2851-2DC9-F335-1AA2DEEF0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0" name="Freeform 574">
              <a:extLst>
                <a:ext uri="{FF2B5EF4-FFF2-40B4-BE49-F238E27FC236}">
                  <a16:creationId xmlns:a16="http://schemas.microsoft.com/office/drawing/2014/main" id="{BA5FF1EB-B406-C9BB-716C-9B0B1798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01" name="Group 75">
            <a:extLst>
              <a:ext uri="{FF2B5EF4-FFF2-40B4-BE49-F238E27FC236}">
                <a16:creationId xmlns:a16="http://schemas.microsoft.com/office/drawing/2014/main" id="{64693D16-B90D-2BD7-CCDD-1D111332978B}"/>
              </a:ext>
            </a:extLst>
          </p:cNvPr>
          <p:cNvGrpSpPr/>
          <p:nvPr/>
        </p:nvGrpSpPr>
        <p:grpSpPr>
          <a:xfrm>
            <a:off x="6181203" y="2158566"/>
            <a:ext cx="590344" cy="385280"/>
            <a:chOff x="685800" y="5899150"/>
            <a:chExt cx="550863" cy="311150"/>
          </a:xfrm>
          <a:solidFill>
            <a:srgbClr val="FFFFFF"/>
          </a:solidFill>
        </p:grpSpPr>
        <p:sp>
          <p:nvSpPr>
            <p:cNvPr id="302" name="Freeform 572">
              <a:extLst>
                <a:ext uri="{FF2B5EF4-FFF2-40B4-BE49-F238E27FC236}">
                  <a16:creationId xmlns:a16="http://schemas.microsoft.com/office/drawing/2014/main" id="{48674E7A-BA6D-2FB0-908B-1E22F4B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3" name="Freeform 573">
              <a:extLst>
                <a:ext uri="{FF2B5EF4-FFF2-40B4-BE49-F238E27FC236}">
                  <a16:creationId xmlns:a16="http://schemas.microsoft.com/office/drawing/2014/main" id="{9185EAC9-006C-904D-2AE4-60A15E3C7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4" name="Freeform 574">
              <a:extLst>
                <a:ext uri="{FF2B5EF4-FFF2-40B4-BE49-F238E27FC236}">
                  <a16:creationId xmlns:a16="http://schemas.microsoft.com/office/drawing/2014/main" id="{E37CF579-D3D5-994E-195A-4F68C0079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05" name="Group 59">
            <a:extLst>
              <a:ext uri="{FF2B5EF4-FFF2-40B4-BE49-F238E27FC236}">
                <a16:creationId xmlns:a16="http://schemas.microsoft.com/office/drawing/2014/main" id="{67404B76-4B51-E0C5-0D7A-73FBD06F79F0}"/>
              </a:ext>
            </a:extLst>
          </p:cNvPr>
          <p:cNvGrpSpPr/>
          <p:nvPr/>
        </p:nvGrpSpPr>
        <p:grpSpPr>
          <a:xfrm>
            <a:off x="6375928" y="3562406"/>
            <a:ext cx="392340" cy="469455"/>
            <a:chOff x="742950" y="3462338"/>
            <a:chExt cx="460375" cy="550863"/>
          </a:xfrm>
          <a:solidFill>
            <a:srgbClr val="FFFFFF"/>
          </a:solidFill>
        </p:grpSpPr>
        <p:sp>
          <p:nvSpPr>
            <p:cNvPr id="306" name="Freeform 270">
              <a:extLst>
                <a:ext uri="{FF2B5EF4-FFF2-40B4-BE49-F238E27FC236}">
                  <a16:creationId xmlns:a16="http://schemas.microsoft.com/office/drawing/2014/main" id="{360370C0-3BEE-C533-9475-F501B3E9C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7" name="Freeform 271">
              <a:extLst>
                <a:ext uri="{FF2B5EF4-FFF2-40B4-BE49-F238E27FC236}">
                  <a16:creationId xmlns:a16="http://schemas.microsoft.com/office/drawing/2014/main" id="{546C8C2E-13F3-8934-A5FD-781D76917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8" name="Freeform 272">
              <a:extLst>
                <a:ext uri="{FF2B5EF4-FFF2-40B4-BE49-F238E27FC236}">
                  <a16:creationId xmlns:a16="http://schemas.microsoft.com/office/drawing/2014/main" id="{F1029150-8DCF-07EA-C0B6-F6F5E65A0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9" name="Freeform 273">
              <a:extLst>
                <a:ext uri="{FF2B5EF4-FFF2-40B4-BE49-F238E27FC236}">
                  <a16:creationId xmlns:a16="http://schemas.microsoft.com/office/drawing/2014/main" id="{4FA75520-5E1C-29A1-70CF-EC9A7C012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0" name="Freeform 274">
              <a:extLst>
                <a:ext uri="{FF2B5EF4-FFF2-40B4-BE49-F238E27FC236}">
                  <a16:creationId xmlns:a16="http://schemas.microsoft.com/office/drawing/2014/main" id="{BC031C44-9938-798E-00F2-E5D03E695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4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20000" decel="6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20000" decel="6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accel="20000" decel="6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accel="20000" decel="6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accel="20000" decel="6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accel="20000" decel="6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accel="20000" decel="6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accel="20000" decel="6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accel="20000" decel="6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  <p:bldP spid="244" grpId="0"/>
      <p:bldP spid="245" grpId="0"/>
      <p:bldP spid="272" grpId="0"/>
      <p:bldP spid="273" grpId="0"/>
      <p:bldP spid="274" grpId="0"/>
      <p:bldP spid="275" grpId="0"/>
      <p:bldP spid="2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5445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latin typeface="Segoe Script" panose="030B0504020000000003" pitchFamily="66" charset="0"/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59" y="1953271"/>
            <a:ext cx="1409880" cy="1409880"/>
            <a:chOff x="5527948" y="1768371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8" y="1768371"/>
              <a:ext cx="1136102" cy="1136102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663030" y="2090750"/>
              <a:ext cx="865937" cy="67968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18005" y="3755894"/>
            <a:ext cx="4873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786449"/>
                </a:solidFill>
                <a:cs typeface="+mn-ea"/>
                <a:sym typeface="+mn-lt"/>
              </a:rPr>
              <a:t>MySQL</a:t>
            </a:r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数据库设计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06786" y="4540068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A6AEB6"/>
                </a:solidFill>
                <a:latin typeface="Segoe Script" panose="030B0504020000000003" pitchFamily="66" charset="0"/>
                <a:cs typeface="+mn-ea"/>
                <a:sym typeface="+mn-lt"/>
              </a:rPr>
              <a:t>Database Design</a:t>
            </a:r>
            <a:endParaRPr lang="zh-CN" altLang="en-US" sz="1600" dirty="0">
              <a:solidFill>
                <a:srgbClr val="A6AEB6"/>
              </a:solidFill>
              <a:latin typeface="Segoe Script" panose="030B0504020000000003" pitchFamily="66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D61D012-5EF9-56E1-070A-EA849E8DADF1}"/>
              </a:ext>
            </a:extLst>
          </p:cNvPr>
          <p:cNvGrpSpPr/>
          <p:nvPr/>
        </p:nvGrpSpPr>
        <p:grpSpPr>
          <a:xfrm>
            <a:off x="4890331" y="319645"/>
            <a:ext cx="1495889" cy="1517120"/>
            <a:chOff x="884984" y="3965491"/>
            <a:chExt cx="1311026" cy="1143406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EF898E1-4DE9-50C8-5ADE-C9C99AEB0813}"/>
                </a:ext>
              </a:extLst>
            </p:cNvPr>
            <p:cNvGrpSpPr/>
            <p:nvPr/>
          </p:nvGrpSpPr>
          <p:grpSpPr>
            <a:xfrm>
              <a:off x="884984" y="3965491"/>
              <a:ext cx="1311026" cy="1143406"/>
              <a:chOff x="1271325" y="2212194"/>
              <a:chExt cx="1599331" cy="6786082"/>
            </a:xfrm>
          </p:grpSpPr>
          <p:sp>
            <p:nvSpPr>
              <p:cNvPr id="81" name="椭圆 2">
                <a:extLst>
                  <a:ext uri="{FF2B5EF4-FFF2-40B4-BE49-F238E27FC236}">
                    <a16:creationId xmlns:a16="http://schemas.microsoft.com/office/drawing/2014/main" id="{26566EBF-2C5D-5BF8-BA9F-7E06E3A785CA}"/>
                  </a:ext>
                </a:extLst>
              </p:cNvPr>
              <p:cNvSpPr/>
              <p:nvPr/>
            </p:nvSpPr>
            <p:spPr>
              <a:xfrm>
                <a:off x="1271325" y="2212194"/>
                <a:ext cx="1599331" cy="2535828"/>
              </a:xfrm>
              <a:prstGeom prst="round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椭圆 3">
                <a:extLst>
                  <a:ext uri="{FF2B5EF4-FFF2-40B4-BE49-F238E27FC236}">
                    <a16:creationId xmlns:a16="http://schemas.microsoft.com/office/drawing/2014/main" id="{F025D67C-E2D8-4BAD-D5D7-AEBA49186462}"/>
                  </a:ext>
                </a:extLst>
              </p:cNvPr>
              <p:cNvSpPr/>
              <p:nvPr/>
            </p:nvSpPr>
            <p:spPr>
              <a:xfrm>
                <a:off x="1310256" y="2380415"/>
                <a:ext cx="1521469" cy="2199387"/>
              </a:xfrm>
              <a:prstGeom prst="roundRect">
                <a:avLst/>
              </a:prstGeom>
              <a:solidFill>
                <a:srgbClr val="E670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椭圆 3">
                <a:extLst>
                  <a:ext uri="{FF2B5EF4-FFF2-40B4-BE49-F238E27FC236}">
                    <a16:creationId xmlns:a16="http://schemas.microsoft.com/office/drawing/2014/main" id="{39F0A6EC-9DE9-F806-35F1-F609D9A86AB7}"/>
                  </a:ext>
                </a:extLst>
              </p:cNvPr>
              <p:cNvSpPr/>
              <p:nvPr/>
            </p:nvSpPr>
            <p:spPr>
              <a:xfrm>
                <a:off x="1310256" y="4579801"/>
                <a:ext cx="1521469" cy="4418475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9BEF78F-EE7B-B1E0-ED88-A06DC0D22B21}"/>
                </a:ext>
              </a:extLst>
            </p:cNvPr>
            <p:cNvSpPr txBox="1"/>
            <p:nvPr/>
          </p:nvSpPr>
          <p:spPr>
            <a:xfrm>
              <a:off x="1122398" y="4025237"/>
              <a:ext cx="836198" cy="30155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账户表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95C2911-D6F1-0EDD-942C-AC266FE545AD}"/>
                </a:ext>
              </a:extLst>
            </p:cNvPr>
            <p:cNvSpPr txBox="1"/>
            <p:nvPr/>
          </p:nvSpPr>
          <p:spPr>
            <a:xfrm>
              <a:off x="1144877" y="4455797"/>
              <a:ext cx="791241" cy="23196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账户名称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0CDC12E-FFBA-F80D-33D7-DC2B59965778}"/>
                </a:ext>
              </a:extLst>
            </p:cNvPr>
            <p:cNvSpPr txBox="1"/>
            <p:nvPr/>
          </p:nvSpPr>
          <p:spPr>
            <a:xfrm>
              <a:off x="1144878" y="4752850"/>
              <a:ext cx="791241" cy="23196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账户密码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C569700-7B10-EADF-4277-DBE8166C07BC}"/>
              </a:ext>
            </a:extLst>
          </p:cNvPr>
          <p:cNvGrpSpPr/>
          <p:nvPr/>
        </p:nvGrpSpPr>
        <p:grpSpPr>
          <a:xfrm>
            <a:off x="2483071" y="1811432"/>
            <a:ext cx="1495889" cy="1872694"/>
            <a:chOff x="3290855" y="1729488"/>
            <a:chExt cx="1495889" cy="1872694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D9B3DB78-0A39-7D2F-86AE-2AE217349268}"/>
                </a:ext>
              </a:extLst>
            </p:cNvPr>
            <p:cNvGrpSpPr/>
            <p:nvPr/>
          </p:nvGrpSpPr>
          <p:grpSpPr>
            <a:xfrm>
              <a:off x="3290855" y="1729488"/>
              <a:ext cx="1495889" cy="1872694"/>
              <a:chOff x="884984" y="3965491"/>
              <a:chExt cx="1311026" cy="1411391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8B1D897-4DAC-2DB7-C269-61D8B0533E3D}"/>
                  </a:ext>
                </a:extLst>
              </p:cNvPr>
              <p:cNvGrpSpPr/>
              <p:nvPr/>
            </p:nvGrpSpPr>
            <p:grpSpPr>
              <a:xfrm>
                <a:off x="884984" y="3965491"/>
                <a:ext cx="1311026" cy="1411391"/>
                <a:chOff x="1271325" y="2212194"/>
                <a:chExt cx="1599331" cy="8376566"/>
              </a:xfrm>
            </p:grpSpPr>
            <p:sp>
              <p:nvSpPr>
                <p:cNvPr id="95" name="椭圆 2">
                  <a:extLst>
                    <a:ext uri="{FF2B5EF4-FFF2-40B4-BE49-F238E27FC236}">
                      <a16:creationId xmlns:a16="http://schemas.microsoft.com/office/drawing/2014/main" id="{75F5997E-873A-E65E-9211-C9D57DFB75F9}"/>
                    </a:ext>
                  </a:extLst>
                </p:cNvPr>
                <p:cNvSpPr/>
                <p:nvPr/>
              </p:nvSpPr>
              <p:spPr>
                <a:xfrm>
                  <a:off x="1271325" y="2212194"/>
                  <a:ext cx="1599331" cy="2535828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椭圆 3">
                  <a:extLst>
                    <a:ext uri="{FF2B5EF4-FFF2-40B4-BE49-F238E27FC236}">
                      <a16:creationId xmlns:a16="http://schemas.microsoft.com/office/drawing/2014/main" id="{F4326AA8-71B3-97ED-09F6-738982BE673D}"/>
                    </a:ext>
                  </a:extLst>
                </p:cNvPr>
                <p:cNvSpPr/>
                <p:nvPr/>
              </p:nvSpPr>
              <p:spPr>
                <a:xfrm>
                  <a:off x="1310256" y="2380415"/>
                  <a:ext cx="1521469" cy="2199387"/>
                </a:xfrm>
                <a:prstGeom prst="roundRect">
                  <a:avLst/>
                </a:prstGeom>
                <a:solidFill>
                  <a:srgbClr val="E670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椭圆 3">
                  <a:extLst>
                    <a:ext uri="{FF2B5EF4-FFF2-40B4-BE49-F238E27FC236}">
                      <a16:creationId xmlns:a16="http://schemas.microsoft.com/office/drawing/2014/main" id="{C4E7661A-FBFA-3F98-C94D-59A407C9E4EA}"/>
                    </a:ext>
                  </a:extLst>
                </p:cNvPr>
                <p:cNvSpPr/>
                <p:nvPr/>
              </p:nvSpPr>
              <p:spPr>
                <a:xfrm>
                  <a:off x="1310256" y="4579799"/>
                  <a:ext cx="1521469" cy="6008961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11B88E25-CBDC-6061-5CB8-27F72513773F}"/>
                  </a:ext>
                </a:extLst>
              </p:cNvPr>
              <p:cNvSpPr txBox="1"/>
              <p:nvPr/>
            </p:nvSpPr>
            <p:spPr>
              <a:xfrm>
                <a:off x="1122400" y="4025237"/>
                <a:ext cx="836198" cy="30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选课表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CA631DA4-0BD5-F1F2-9C7B-0F90393F7DEE}"/>
                  </a:ext>
                </a:extLst>
              </p:cNvPr>
              <p:cNvSpPr txBox="1"/>
              <p:nvPr/>
            </p:nvSpPr>
            <p:spPr>
              <a:xfrm>
                <a:off x="1011413" y="4455797"/>
                <a:ext cx="1058173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选课编号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(PK)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D6748F5-1C03-DF48-77A3-AB82D987EBC7}"/>
                  </a:ext>
                </a:extLst>
              </p:cNvPr>
              <p:cNvSpPr txBox="1"/>
              <p:nvPr/>
            </p:nvSpPr>
            <p:spPr>
              <a:xfrm>
                <a:off x="1144879" y="4752850"/>
                <a:ext cx="791241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学生信息</a:t>
                </a:r>
              </a:p>
            </p:txBody>
          </p:sp>
        </p:grp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32B1C4F2-72D6-AEBC-0661-9496D699F58E}"/>
                </a:ext>
              </a:extLst>
            </p:cNvPr>
            <p:cNvSpPr txBox="1"/>
            <p:nvPr/>
          </p:nvSpPr>
          <p:spPr>
            <a:xfrm>
              <a:off x="3578576" y="3162631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课程信息</a:t>
              </a: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A160118-B416-9AE6-24BE-55868A1F1001}"/>
              </a:ext>
            </a:extLst>
          </p:cNvPr>
          <p:cNvGrpSpPr/>
          <p:nvPr/>
        </p:nvGrpSpPr>
        <p:grpSpPr>
          <a:xfrm>
            <a:off x="7822310" y="1836765"/>
            <a:ext cx="1495889" cy="2619632"/>
            <a:chOff x="5161221" y="1742891"/>
            <a:chExt cx="1495889" cy="261963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D2CF29C-0232-73D3-16A0-67ACE30AFBF5}"/>
                </a:ext>
              </a:extLst>
            </p:cNvPr>
            <p:cNvGrpSpPr/>
            <p:nvPr/>
          </p:nvGrpSpPr>
          <p:grpSpPr>
            <a:xfrm>
              <a:off x="5161221" y="1742891"/>
              <a:ext cx="1495889" cy="2619632"/>
              <a:chOff x="884984" y="3965491"/>
              <a:chExt cx="1311026" cy="1974335"/>
            </a:xfrm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3B8D3B51-06AD-7904-A440-BDCA83D714A1}"/>
                  </a:ext>
                </a:extLst>
              </p:cNvPr>
              <p:cNvGrpSpPr/>
              <p:nvPr/>
            </p:nvGrpSpPr>
            <p:grpSpPr>
              <a:xfrm>
                <a:off x="884984" y="3965491"/>
                <a:ext cx="1311026" cy="1974335"/>
                <a:chOff x="1271325" y="2212194"/>
                <a:chExt cx="1599331" cy="11717621"/>
              </a:xfrm>
            </p:grpSpPr>
            <p:sp>
              <p:nvSpPr>
                <p:cNvPr id="104" name="椭圆 2">
                  <a:extLst>
                    <a:ext uri="{FF2B5EF4-FFF2-40B4-BE49-F238E27FC236}">
                      <a16:creationId xmlns:a16="http://schemas.microsoft.com/office/drawing/2014/main" id="{930A6C72-C99D-047C-0232-50DA4D2F3CF2}"/>
                    </a:ext>
                  </a:extLst>
                </p:cNvPr>
                <p:cNvSpPr/>
                <p:nvPr/>
              </p:nvSpPr>
              <p:spPr>
                <a:xfrm>
                  <a:off x="1271325" y="2212194"/>
                  <a:ext cx="1599331" cy="2535828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椭圆 3">
                  <a:extLst>
                    <a:ext uri="{FF2B5EF4-FFF2-40B4-BE49-F238E27FC236}">
                      <a16:creationId xmlns:a16="http://schemas.microsoft.com/office/drawing/2014/main" id="{39008C75-5725-12F9-40D6-FE7DDCE12C13}"/>
                    </a:ext>
                  </a:extLst>
                </p:cNvPr>
                <p:cNvSpPr/>
                <p:nvPr/>
              </p:nvSpPr>
              <p:spPr>
                <a:xfrm>
                  <a:off x="1310256" y="2380415"/>
                  <a:ext cx="1521469" cy="2199387"/>
                </a:xfrm>
                <a:prstGeom prst="roundRect">
                  <a:avLst/>
                </a:prstGeom>
                <a:solidFill>
                  <a:srgbClr val="E670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椭圆 3">
                  <a:extLst>
                    <a:ext uri="{FF2B5EF4-FFF2-40B4-BE49-F238E27FC236}">
                      <a16:creationId xmlns:a16="http://schemas.microsoft.com/office/drawing/2014/main" id="{45D69894-BDB6-FCA6-F886-5FA27820492D}"/>
                    </a:ext>
                  </a:extLst>
                </p:cNvPr>
                <p:cNvSpPr/>
                <p:nvPr/>
              </p:nvSpPr>
              <p:spPr>
                <a:xfrm>
                  <a:off x="1310256" y="4579799"/>
                  <a:ext cx="1521469" cy="9350016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458F54D9-E686-B750-8A56-FF08CF08955A}"/>
                  </a:ext>
                </a:extLst>
              </p:cNvPr>
              <p:cNvSpPr txBox="1"/>
              <p:nvPr/>
            </p:nvSpPr>
            <p:spPr>
              <a:xfrm>
                <a:off x="1122398" y="4025237"/>
                <a:ext cx="836198" cy="30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开课表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78BC0173-C5CB-3DCA-E8C8-7FA46146BE33}"/>
                  </a:ext>
                </a:extLst>
              </p:cNvPr>
              <p:cNvSpPr txBox="1"/>
              <p:nvPr/>
            </p:nvSpPr>
            <p:spPr>
              <a:xfrm>
                <a:off x="1011415" y="4455797"/>
                <a:ext cx="1058173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课程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编号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(PK)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DAAF8C9-8C8C-D7E4-8462-5F66944A21EA}"/>
                  </a:ext>
                </a:extLst>
              </p:cNvPr>
              <p:cNvSpPr txBox="1"/>
              <p:nvPr/>
            </p:nvSpPr>
            <p:spPr>
              <a:xfrm>
                <a:off x="1144879" y="4752850"/>
                <a:ext cx="791241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课程名称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DAEF758-95F0-2E99-AEF7-004CF88EE3A9}"/>
                </a:ext>
              </a:extLst>
            </p:cNvPr>
            <p:cNvSpPr txBox="1"/>
            <p:nvPr/>
          </p:nvSpPr>
          <p:spPr>
            <a:xfrm>
              <a:off x="5450835" y="319032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授课教室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0F0B0D8-A64C-45EC-A899-69058A272EDF}"/>
                </a:ext>
              </a:extLst>
            </p:cNvPr>
            <p:cNvSpPr txBox="1"/>
            <p:nvPr/>
          </p:nvSpPr>
          <p:spPr>
            <a:xfrm>
              <a:off x="5447410" y="35779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授课时间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9DDFD30-B7D6-FC1B-AE00-587D02E9F875}"/>
                </a:ext>
              </a:extLst>
            </p:cNvPr>
            <p:cNvSpPr txBox="1"/>
            <p:nvPr/>
          </p:nvSpPr>
          <p:spPr>
            <a:xfrm>
              <a:off x="5457761" y="396563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授课教师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527B6E02-45F4-44F4-ABA6-155E353B2D51}"/>
              </a:ext>
            </a:extLst>
          </p:cNvPr>
          <p:cNvGrpSpPr/>
          <p:nvPr/>
        </p:nvGrpSpPr>
        <p:grpSpPr>
          <a:xfrm>
            <a:off x="462463" y="1171549"/>
            <a:ext cx="1495889" cy="1872694"/>
            <a:chOff x="1424710" y="1705283"/>
            <a:chExt cx="1495889" cy="1872694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37F76B3A-E09E-8E97-8BB4-5BC0EDB09A1A}"/>
                </a:ext>
              </a:extLst>
            </p:cNvPr>
            <p:cNvGrpSpPr/>
            <p:nvPr/>
          </p:nvGrpSpPr>
          <p:grpSpPr>
            <a:xfrm>
              <a:off x="1424710" y="1705283"/>
              <a:ext cx="1495889" cy="1872694"/>
              <a:chOff x="884984" y="3965491"/>
              <a:chExt cx="1311026" cy="1411391"/>
            </a:xfrm>
          </p:grpSpPr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C80124-F273-9D96-C1AD-2C5F726C6C9C}"/>
                  </a:ext>
                </a:extLst>
              </p:cNvPr>
              <p:cNvGrpSpPr/>
              <p:nvPr/>
            </p:nvGrpSpPr>
            <p:grpSpPr>
              <a:xfrm>
                <a:off x="884984" y="3965491"/>
                <a:ext cx="1311026" cy="1411391"/>
                <a:chOff x="1271325" y="2212194"/>
                <a:chExt cx="1599331" cy="8376566"/>
              </a:xfrm>
            </p:grpSpPr>
            <p:sp>
              <p:nvSpPr>
                <p:cNvPr id="115" name="椭圆 2">
                  <a:extLst>
                    <a:ext uri="{FF2B5EF4-FFF2-40B4-BE49-F238E27FC236}">
                      <a16:creationId xmlns:a16="http://schemas.microsoft.com/office/drawing/2014/main" id="{DFE21E15-9BBB-A789-3731-D958A5C00D43}"/>
                    </a:ext>
                  </a:extLst>
                </p:cNvPr>
                <p:cNvSpPr/>
                <p:nvPr/>
              </p:nvSpPr>
              <p:spPr>
                <a:xfrm>
                  <a:off x="1271325" y="2212194"/>
                  <a:ext cx="1599331" cy="2535828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椭圆 3">
                  <a:extLst>
                    <a:ext uri="{FF2B5EF4-FFF2-40B4-BE49-F238E27FC236}">
                      <a16:creationId xmlns:a16="http://schemas.microsoft.com/office/drawing/2014/main" id="{80FA26C7-CE03-3C9C-5161-E37C7DF5C7A4}"/>
                    </a:ext>
                  </a:extLst>
                </p:cNvPr>
                <p:cNvSpPr/>
                <p:nvPr/>
              </p:nvSpPr>
              <p:spPr>
                <a:xfrm>
                  <a:off x="1310256" y="2380415"/>
                  <a:ext cx="1521469" cy="2199387"/>
                </a:xfrm>
                <a:prstGeom prst="roundRect">
                  <a:avLst/>
                </a:prstGeom>
                <a:solidFill>
                  <a:srgbClr val="E670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椭圆 3">
                  <a:extLst>
                    <a:ext uri="{FF2B5EF4-FFF2-40B4-BE49-F238E27FC236}">
                      <a16:creationId xmlns:a16="http://schemas.microsoft.com/office/drawing/2014/main" id="{BEEF8A92-5527-F5E3-A9F0-AB45F324AF60}"/>
                    </a:ext>
                  </a:extLst>
                </p:cNvPr>
                <p:cNvSpPr/>
                <p:nvPr/>
              </p:nvSpPr>
              <p:spPr>
                <a:xfrm>
                  <a:off x="1310256" y="4579799"/>
                  <a:ext cx="1521469" cy="6008961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B4C8FB0-1C19-5BE2-F505-982F504AD0BF}"/>
                  </a:ext>
                </a:extLst>
              </p:cNvPr>
              <p:cNvSpPr txBox="1"/>
              <p:nvPr/>
            </p:nvSpPr>
            <p:spPr>
              <a:xfrm>
                <a:off x="1108351" y="4025237"/>
                <a:ext cx="864297" cy="30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学生表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B005565B-C20C-984D-211B-42E0E7C471AB}"/>
                  </a:ext>
                </a:extLst>
              </p:cNvPr>
              <p:cNvSpPr txBox="1"/>
              <p:nvPr/>
            </p:nvSpPr>
            <p:spPr>
              <a:xfrm>
                <a:off x="1011413" y="4455797"/>
                <a:ext cx="1058173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学生学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号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(PK)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070AEAC-F793-6ED0-5AFF-536D4A817A01}"/>
                  </a:ext>
                </a:extLst>
              </p:cNvPr>
              <p:cNvSpPr txBox="1"/>
              <p:nvPr/>
            </p:nvSpPr>
            <p:spPr>
              <a:xfrm>
                <a:off x="1144881" y="4752850"/>
                <a:ext cx="791241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学生</a:t>
                </a: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姓名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DD583108-27B1-23F9-5253-07CAC66EBF31}"/>
                </a:ext>
              </a:extLst>
            </p:cNvPr>
            <p:cNvSpPr txBox="1"/>
            <p:nvPr/>
          </p:nvSpPr>
          <p:spPr>
            <a:xfrm>
              <a:off x="1703615" y="3162630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所属学院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697683F-3B41-DDCA-7891-18DBA97B957B}"/>
              </a:ext>
            </a:extLst>
          </p:cNvPr>
          <p:cNvGrpSpPr/>
          <p:nvPr/>
        </p:nvGrpSpPr>
        <p:grpSpPr>
          <a:xfrm>
            <a:off x="10092934" y="1022271"/>
            <a:ext cx="1495889" cy="2993706"/>
            <a:chOff x="7104409" y="1751476"/>
            <a:chExt cx="1495889" cy="2993706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4C1D9C29-AF81-D5FE-DCAA-0BA9936CE1EA}"/>
                </a:ext>
              </a:extLst>
            </p:cNvPr>
            <p:cNvGrpSpPr/>
            <p:nvPr/>
          </p:nvGrpSpPr>
          <p:grpSpPr>
            <a:xfrm>
              <a:off x="7104409" y="1751476"/>
              <a:ext cx="1495889" cy="2993706"/>
              <a:chOff x="884984" y="3965491"/>
              <a:chExt cx="1311026" cy="2293679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82967372-D4E0-1E2A-D7AB-175B255E8AF1}"/>
                  </a:ext>
                </a:extLst>
              </p:cNvPr>
              <p:cNvGrpSpPr/>
              <p:nvPr/>
            </p:nvGrpSpPr>
            <p:grpSpPr>
              <a:xfrm>
                <a:off x="884984" y="3965491"/>
                <a:ext cx="1311026" cy="2293679"/>
                <a:chOff x="1271325" y="2212194"/>
                <a:chExt cx="1599331" cy="13612911"/>
              </a:xfrm>
            </p:grpSpPr>
            <p:sp>
              <p:nvSpPr>
                <p:cNvPr id="124" name="椭圆 2">
                  <a:extLst>
                    <a:ext uri="{FF2B5EF4-FFF2-40B4-BE49-F238E27FC236}">
                      <a16:creationId xmlns:a16="http://schemas.microsoft.com/office/drawing/2014/main" id="{CFDCE9CA-1A1C-82AD-B81F-BCF779F94752}"/>
                    </a:ext>
                  </a:extLst>
                </p:cNvPr>
                <p:cNvSpPr/>
                <p:nvPr/>
              </p:nvSpPr>
              <p:spPr>
                <a:xfrm>
                  <a:off x="1271325" y="2212194"/>
                  <a:ext cx="1599331" cy="2535828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椭圆 3">
                  <a:extLst>
                    <a:ext uri="{FF2B5EF4-FFF2-40B4-BE49-F238E27FC236}">
                      <a16:creationId xmlns:a16="http://schemas.microsoft.com/office/drawing/2014/main" id="{BC719AA5-5A23-64FE-697D-0D4FB5C4579F}"/>
                    </a:ext>
                  </a:extLst>
                </p:cNvPr>
                <p:cNvSpPr/>
                <p:nvPr/>
              </p:nvSpPr>
              <p:spPr>
                <a:xfrm>
                  <a:off x="1310256" y="2380415"/>
                  <a:ext cx="1521469" cy="2199387"/>
                </a:xfrm>
                <a:prstGeom prst="roundRect">
                  <a:avLst/>
                </a:prstGeom>
                <a:solidFill>
                  <a:srgbClr val="E670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椭圆 3">
                  <a:extLst>
                    <a:ext uri="{FF2B5EF4-FFF2-40B4-BE49-F238E27FC236}">
                      <a16:creationId xmlns:a16="http://schemas.microsoft.com/office/drawing/2014/main" id="{DB4A72F9-5736-361D-E4A2-A5717941111F}"/>
                    </a:ext>
                  </a:extLst>
                </p:cNvPr>
                <p:cNvSpPr/>
                <p:nvPr/>
              </p:nvSpPr>
              <p:spPr>
                <a:xfrm>
                  <a:off x="1310256" y="4579800"/>
                  <a:ext cx="1521469" cy="11245305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874A77DC-8CEC-7AD0-63A4-F59AFDC99F34}"/>
                  </a:ext>
                </a:extLst>
              </p:cNvPr>
              <p:cNvSpPr txBox="1"/>
              <p:nvPr/>
            </p:nvSpPr>
            <p:spPr>
              <a:xfrm>
                <a:off x="1122400" y="4025237"/>
                <a:ext cx="836198" cy="30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教师表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9D57A4FF-E7D1-4247-4DE0-F2C3E891680C}"/>
                  </a:ext>
                </a:extLst>
              </p:cNvPr>
              <p:cNvSpPr txBox="1"/>
              <p:nvPr/>
            </p:nvSpPr>
            <p:spPr>
              <a:xfrm>
                <a:off x="1144882" y="4455797"/>
                <a:ext cx="791241" cy="235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教师编号</a:t>
                </a: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3360D03B-B3F0-558B-D9CC-2457079E1AD9}"/>
                  </a:ext>
                </a:extLst>
              </p:cNvPr>
              <p:cNvSpPr txBox="1"/>
              <p:nvPr/>
            </p:nvSpPr>
            <p:spPr>
              <a:xfrm>
                <a:off x="1011415" y="4752850"/>
                <a:ext cx="1058173" cy="235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教师姓名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(PK)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5DC2AC08-21C6-DC85-3C76-13C20E729FF7}"/>
                </a:ext>
              </a:extLst>
            </p:cNvPr>
            <p:cNvSpPr txBox="1"/>
            <p:nvPr/>
          </p:nvSpPr>
          <p:spPr>
            <a:xfrm>
              <a:off x="7412871" y="316918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所属学院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3C8EE16C-9498-97A0-DD3D-7C5055E7AF17}"/>
                </a:ext>
              </a:extLst>
            </p:cNvPr>
            <p:cNvSpPr txBox="1"/>
            <p:nvPr/>
          </p:nvSpPr>
          <p:spPr>
            <a:xfrm>
              <a:off x="7412871" y="355654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教师职称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8EC3BBAA-FCC6-8C52-EEDA-CEFEA4C871F7}"/>
                </a:ext>
              </a:extLst>
            </p:cNvPr>
            <p:cNvSpPr txBox="1"/>
            <p:nvPr/>
          </p:nvSpPr>
          <p:spPr>
            <a:xfrm>
              <a:off x="7438648" y="394390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起止周次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DC27DD8C-5C78-12E0-DA4E-B74CDB97AF93}"/>
                </a:ext>
              </a:extLst>
            </p:cNvPr>
            <p:cNvSpPr txBox="1"/>
            <p:nvPr/>
          </p:nvSpPr>
          <p:spPr>
            <a:xfrm>
              <a:off x="7438648" y="433126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总授课时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0A3A9D67-5F93-DABC-12C5-C9856829D94F}"/>
              </a:ext>
            </a:extLst>
          </p:cNvPr>
          <p:cNvGrpSpPr/>
          <p:nvPr/>
        </p:nvGrpSpPr>
        <p:grpSpPr>
          <a:xfrm>
            <a:off x="4142386" y="4196037"/>
            <a:ext cx="1495889" cy="1509160"/>
            <a:chOff x="884984" y="3965491"/>
            <a:chExt cx="1311026" cy="1137407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17C533F8-07FC-9E48-9F1A-5594FEB42189}"/>
                </a:ext>
              </a:extLst>
            </p:cNvPr>
            <p:cNvGrpSpPr/>
            <p:nvPr/>
          </p:nvGrpSpPr>
          <p:grpSpPr>
            <a:xfrm>
              <a:off x="884984" y="3965491"/>
              <a:ext cx="1311026" cy="1137407"/>
              <a:chOff x="1271325" y="2212194"/>
              <a:chExt cx="1599331" cy="6750477"/>
            </a:xfrm>
          </p:grpSpPr>
          <p:sp>
            <p:nvSpPr>
              <p:cNvPr id="136" name="椭圆 2">
                <a:extLst>
                  <a:ext uri="{FF2B5EF4-FFF2-40B4-BE49-F238E27FC236}">
                    <a16:creationId xmlns:a16="http://schemas.microsoft.com/office/drawing/2014/main" id="{5B5A88D9-4310-8896-C94C-E8A96AB6AB47}"/>
                  </a:ext>
                </a:extLst>
              </p:cNvPr>
              <p:cNvSpPr/>
              <p:nvPr/>
            </p:nvSpPr>
            <p:spPr>
              <a:xfrm>
                <a:off x="1271325" y="2212194"/>
                <a:ext cx="1599331" cy="2535828"/>
              </a:xfrm>
              <a:prstGeom prst="round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7" name="椭圆 3">
                <a:extLst>
                  <a:ext uri="{FF2B5EF4-FFF2-40B4-BE49-F238E27FC236}">
                    <a16:creationId xmlns:a16="http://schemas.microsoft.com/office/drawing/2014/main" id="{0CAB1619-85D6-87B1-EECE-E71EC249A551}"/>
                  </a:ext>
                </a:extLst>
              </p:cNvPr>
              <p:cNvSpPr/>
              <p:nvPr/>
            </p:nvSpPr>
            <p:spPr>
              <a:xfrm>
                <a:off x="1310256" y="2380415"/>
                <a:ext cx="1521469" cy="2199387"/>
              </a:xfrm>
              <a:prstGeom prst="roundRect">
                <a:avLst/>
              </a:prstGeom>
              <a:solidFill>
                <a:srgbClr val="E670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8" name="椭圆 3">
                <a:extLst>
                  <a:ext uri="{FF2B5EF4-FFF2-40B4-BE49-F238E27FC236}">
                    <a16:creationId xmlns:a16="http://schemas.microsoft.com/office/drawing/2014/main" id="{5E7474EE-2302-E61E-5844-836E3FABE1B9}"/>
                  </a:ext>
                </a:extLst>
              </p:cNvPr>
              <p:cNvSpPr/>
              <p:nvPr/>
            </p:nvSpPr>
            <p:spPr>
              <a:xfrm>
                <a:off x="1310256" y="4579799"/>
                <a:ext cx="1521469" cy="4382872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9C6410B-F210-520C-7C17-C75583603F77}"/>
                </a:ext>
              </a:extLst>
            </p:cNvPr>
            <p:cNvSpPr txBox="1"/>
            <p:nvPr/>
          </p:nvSpPr>
          <p:spPr>
            <a:xfrm>
              <a:off x="1122401" y="4025237"/>
              <a:ext cx="836198" cy="30155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学院表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A03DEBD7-2DD2-DE4D-B92D-E183755C0501}"/>
                </a:ext>
              </a:extLst>
            </p:cNvPr>
            <p:cNvSpPr txBox="1"/>
            <p:nvPr/>
          </p:nvSpPr>
          <p:spPr>
            <a:xfrm>
              <a:off x="1011412" y="4455797"/>
              <a:ext cx="1058173" cy="23196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学院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编号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(PK)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C0AACE8-3C8B-B6A1-CAA1-B0369C417ED9}"/>
                </a:ext>
              </a:extLst>
            </p:cNvPr>
            <p:cNvSpPr txBox="1"/>
            <p:nvPr/>
          </p:nvSpPr>
          <p:spPr>
            <a:xfrm>
              <a:off x="1144881" y="4752850"/>
              <a:ext cx="791241" cy="23196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学院名称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937DA160-0A10-C364-14F8-93D350B51EFA}"/>
              </a:ext>
            </a:extLst>
          </p:cNvPr>
          <p:cNvGrpSpPr/>
          <p:nvPr/>
        </p:nvGrpSpPr>
        <p:grpSpPr>
          <a:xfrm>
            <a:off x="5898402" y="4196037"/>
            <a:ext cx="1620957" cy="1872694"/>
            <a:chOff x="5100027" y="4548847"/>
            <a:chExt cx="1620957" cy="1872694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DDBDA1C4-268C-8892-0A9C-1C449AB2AF23}"/>
                </a:ext>
              </a:extLst>
            </p:cNvPr>
            <p:cNvGrpSpPr/>
            <p:nvPr/>
          </p:nvGrpSpPr>
          <p:grpSpPr>
            <a:xfrm>
              <a:off x="5161220" y="4548847"/>
              <a:ext cx="1495889" cy="1872694"/>
              <a:chOff x="884984" y="3965491"/>
              <a:chExt cx="1311026" cy="1411391"/>
            </a:xfrm>
          </p:grpSpPr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E36D520F-D164-C66F-2B43-3D87CC69646D}"/>
                  </a:ext>
                </a:extLst>
              </p:cNvPr>
              <p:cNvGrpSpPr/>
              <p:nvPr/>
            </p:nvGrpSpPr>
            <p:grpSpPr>
              <a:xfrm>
                <a:off x="884984" y="3965491"/>
                <a:ext cx="1311026" cy="1411391"/>
                <a:chOff x="1271325" y="2212194"/>
                <a:chExt cx="1599331" cy="8376566"/>
              </a:xfrm>
            </p:grpSpPr>
            <p:sp>
              <p:nvSpPr>
                <p:cNvPr id="144" name="椭圆 2">
                  <a:extLst>
                    <a:ext uri="{FF2B5EF4-FFF2-40B4-BE49-F238E27FC236}">
                      <a16:creationId xmlns:a16="http://schemas.microsoft.com/office/drawing/2014/main" id="{A21FFAE4-2595-176F-EF20-0A5966368768}"/>
                    </a:ext>
                  </a:extLst>
                </p:cNvPr>
                <p:cNvSpPr/>
                <p:nvPr/>
              </p:nvSpPr>
              <p:spPr>
                <a:xfrm>
                  <a:off x="1271325" y="2212194"/>
                  <a:ext cx="1599331" cy="2535828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0F12083E-19B4-A88E-9CFB-DF0A463B2EA5}"/>
                    </a:ext>
                  </a:extLst>
                </p:cNvPr>
                <p:cNvSpPr/>
                <p:nvPr/>
              </p:nvSpPr>
              <p:spPr>
                <a:xfrm>
                  <a:off x="1310256" y="2380415"/>
                  <a:ext cx="1521469" cy="2199387"/>
                </a:xfrm>
                <a:prstGeom prst="roundRect">
                  <a:avLst/>
                </a:prstGeom>
                <a:solidFill>
                  <a:srgbClr val="E670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椭圆 3">
                  <a:extLst>
                    <a:ext uri="{FF2B5EF4-FFF2-40B4-BE49-F238E27FC236}">
                      <a16:creationId xmlns:a16="http://schemas.microsoft.com/office/drawing/2014/main" id="{ED0EF0DF-6041-12A9-45B0-D27E4DBD001D}"/>
                    </a:ext>
                  </a:extLst>
                </p:cNvPr>
                <p:cNvSpPr/>
                <p:nvPr/>
              </p:nvSpPr>
              <p:spPr>
                <a:xfrm>
                  <a:off x="1310256" y="4579799"/>
                  <a:ext cx="1521469" cy="6008961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23A75F1-54E5-9282-1AE8-DC59FA1EA227}"/>
                  </a:ext>
                </a:extLst>
              </p:cNvPr>
              <p:cNvSpPr txBox="1"/>
              <p:nvPr/>
            </p:nvSpPr>
            <p:spPr>
              <a:xfrm>
                <a:off x="1122400" y="4025237"/>
                <a:ext cx="836198" cy="30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kern="0" dirty="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教室表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9182FB42-2540-BFD3-1610-2BE9487D1844}"/>
                  </a:ext>
                </a:extLst>
              </p:cNvPr>
              <p:cNvSpPr txBox="1"/>
              <p:nvPr/>
            </p:nvSpPr>
            <p:spPr>
              <a:xfrm>
                <a:off x="1011413" y="4455797"/>
                <a:ext cx="1058173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教室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编号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(PK)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2968541D-E4DE-73DB-99D4-4653951951F7}"/>
                  </a:ext>
                </a:extLst>
              </p:cNvPr>
              <p:cNvSpPr txBox="1"/>
              <p:nvPr/>
            </p:nvSpPr>
            <p:spPr>
              <a:xfrm>
                <a:off x="1144881" y="4752850"/>
                <a:ext cx="791241" cy="23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教室名称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03D678F7-C9D0-7314-AE72-A4CE16152823}"/>
                </a:ext>
              </a:extLst>
            </p:cNvPr>
            <p:cNvSpPr txBox="1"/>
            <p:nvPr/>
          </p:nvSpPr>
          <p:spPr>
            <a:xfrm>
              <a:off x="5100027" y="5984967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是否为多媒体教室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cxnSp>
        <p:nvCxnSpPr>
          <p:cNvPr id="153" name="肘形连接符 136">
            <a:extLst>
              <a:ext uri="{FF2B5EF4-FFF2-40B4-BE49-F238E27FC236}">
                <a16:creationId xmlns:a16="http://schemas.microsoft.com/office/drawing/2014/main" id="{464F7058-CEB5-5295-E0DE-B0C4C5E00439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1210406" y="2936673"/>
            <a:ext cx="1" cy="206381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61" name="肘形连接符 136">
            <a:extLst>
              <a:ext uri="{FF2B5EF4-FFF2-40B4-BE49-F238E27FC236}">
                <a16:creationId xmlns:a16="http://schemas.microsoft.com/office/drawing/2014/main" id="{EC0AAE3A-F5B8-31AF-2433-EDCDCA87149E}"/>
              </a:ext>
            </a:extLst>
          </p:cNvPr>
          <p:cNvCxnSpPr>
            <a:cxnSpLocks/>
            <a:stCxn id="134" idx="1"/>
          </p:cNvCxnSpPr>
          <p:nvPr/>
        </p:nvCxnSpPr>
        <p:spPr>
          <a:xfrm flipH="1">
            <a:off x="1210406" y="5000485"/>
            <a:ext cx="3076235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65" name="肘形连接符 136">
            <a:extLst>
              <a:ext uri="{FF2B5EF4-FFF2-40B4-BE49-F238E27FC236}">
                <a16:creationId xmlns:a16="http://schemas.microsoft.com/office/drawing/2014/main" id="{85F569E5-0533-90A3-7ECC-1DE696330DC4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4890330" y="5154373"/>
            <a:ext cx="2" cy="1263344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68" name="肘形连接符 136">
            <a:extLst>
              <a:ext uri="{FF2B5EF4-FFF2-40B4-BE49-F238E27FC236}">
                <a16:creationId xmlns:a16="http://schemas.microsoft.com/office/drawing/2014/main" id="{9CFA45CD-3708-805B-D36E-F700B17C2F23}"/>
              </a:ext>
            </a:extLst>
          </p:cNvPr>
          <p:cNvCxnSpPr>
            <a:cxnSpLocks/>
          </p:cNvCxnSpPr>
          <p:nvPr/>
        </p:nvCxnSpPr>
        <p:spPr>
          <a:xfrm flipH="1">
            <a:off x="4890330" y="6417717"/>
            <a:ext cx="5078015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71" name="肘形连接符 136">
            <a:extLst>
              <a:ext uri="{FF2B5EF4-FFF2-40B4-BE49-F238E27FC236}">
                <a16:creationId xmlns:a16="http://schemas.microsoft.com/office/drawing/2014/main" id="{584F61AE-DA65-CA36-8E7A-C9110325307C}"/>
              </a:ext>
            </a:extLst>
          </p:cNvPr>
          <p:cNvCxnSpPr>
            <a:cxnSpLocks/>
          </p:cNvCxnSpPr>
          <p:nvPr/>
        </p:nvCxnSpPr>
        <p:spPr>
          <a:xfrm flipV="1">
            <a:off x="9985099" y="2593872"/>
            <a:ext cx="36413" cy="3823845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76" name="肘形连接符 136">
            <a:extLst>
              <a:ext uri="{FF2B5EF4-FFF2-40B4-BE49-F238E27FC236}">
                <a16:creationId xmlns:a16="http://schemas.microsoft.com/office/drawing/2014/main" id="{2922EF66-328E-5D7F-043B-C73F665CE4A3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10021512" y="2593873"/>
            <a:ext cx="379884" cy="0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92" name="肘形连接符 136">
            <a:extLst>
              <a:ext uri="{FF2B5EF4-FFF2-40B4-BE49-F238E27FC236}">
                <a16:creationId xmlns:a16="http://schemas.microsoft.com/office/drawing/2014/main" id="{CBE72823-44C1-5ED2-EA72-F560C177FBE8}"/>
              </a:ext>
            </a:extLst>
          </p:cNvPr>
          <p:cNvCxnSpPr>
            <a:cxnSpLocks/>
            <a:endCxn id="142" idx="3"/>
          </p:cNvCxnSpPr>
          <p:nvPr/>
        </p:nvCxnSpPr>
        <p:spPr>
          <a:xfrm rot="5400000">
            <a:off x="6915486" y="3824748"/>
            <a:ext cx="1571485" cy="779989"/>
          </a:xfrm>
          <a:prstGeom prst="bentConnector2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196" name="肘形连接符 136">
            <a:extLst>
              <a:ext uri="{FF2B5EF4-FFF2-40B4-BE49-F238E27FC236}">
                <a16:creationId xmlns:a16="http://schemas.microsoft.com/office/drawing/2014/main" id="{01856E2E-AFB9-389A-C2C0-BBC096F97B7D}"/>
              </a:ext>
            </a:extLst>
          </p:cNvPr>
          <p:cNvCxnSpPr>
            <a:cxnSpLocks/>
            <a:stCxn id="113" idx="3"/>
            <a:endCxn id="94" idx="1"/>
          </p:cNvCxnSpPr>
          <p:nvPr/>
        </p:nvCxnSpPr>
        <p:spPr>
          <a:xfrm>
            <a:off x="1814101" y="1975997"/>
            <a:ext cx="965512" cy="1034026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201" name="肘形连接符 136">
            <a:extLst>
              <a:ext uri="{FF2B5EF4-FFF2-40B4-BE49-F238E27FC236}">
                <a16:creationId xmlns:a16="http://schemas.microsoft.com/office/drawing/2014/main" id="{B5ED3DBF-8145-2321-E3B6-97FDF5183368}"/>
              </a:ext>
            </a:extLst>
          </p:cNvPr>
          <p:cNvCxnSpPr>
            <a:cxnSpLocks/>
            <a:stCxn id="102" idx="1"/>
            <a:endCxn id="98" idx="3"/>
          </p:cNvCxnSpPr>
          <p:nvPr/>
        </p:nvCxnSpPr>
        <p:spPr>
          <a:xfrm rot="10800000" flipV="1">
            <a:off x="3691237" y="2641212"/>
            <a:ext cx="4275332" cy="75725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cxnSp>
        <p:nvCxnSpPr>
          <p:cNvPr id="204" name="肘形连接符 136">
            <a:extLst>
              <a:ext uri="{FF2B5EF4-FFF2-40B4-BE49-F238E27FC236}">
                <a16:creationId xmlns:a16="http://schemas.microsoft.com/office/drawing/2014/main" id="{AF0BDEFF-0A7C-C153-E063-C233B13BC73E}"/>
              </a:ext>
            </a:extLst>
          </p:cNvPr>
          <p:cNvCxnSpPr>
            <a:cxnSpLocks/>
            <a:stCxn id="109" idx="3"/>
            <a:endCxn id="123" idx="1"/>
          </p:cNvCxnSpPr>
          <p:nvPr/>
        </p:nvCxnSpPr>
        <p:spPr>
          <a:xfrm flipV="1">
            <a:off x="9021661" y="2203820"/>
            <a:ext cx="1215532" cy="200957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</p:cxnSp>
      <p:pic>
        <p:nvPicPr>
          <p:cNvPr id="208" name="图片 207">
            <a:extLst>
              <a:ext uri="{FF2B5EF4-FFF2-40B4-BE49-F238E27FC236}">
                <a16:creationId xmlns:a16="http://schemas.microsoft.com/office/drawing/2014/main" id="{F4E335BC-A843-80D0-9AC8-FC7B7882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5" y="0"/>
            <a:ext cx="9963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5BC8CD3-D02E-48EC-B240-612F1F6B8FD5}"/>
              </a:ext>
            </a:extLst>
          </p:cNvPr>
          <p:cNvSpPr txBox="1">
            <a:spLocks/>
          </p:cNvSpPr>
          <p:nvPr/>
        </p:nvSpPr>
        <p:spPr>
          <a:xfrm>
            <a:off x="3924488" y="187470"/>
            <a:ext cx="4125845" cy="6697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用户分级管理问题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6D231-7D16-54B8-EE6C-2AEDAB65B46D}"/>
              </a:ext>
            </a:extLst>
          </p:cNvPr>
          <p:cNvSpPr txBox="1">
            <a:spLocks/>
          </p:cNvSpPr>
          <p:nvPr/>
        </p:nvSpPr>
        <p:spPr>
          <a:xfrm>
            <a:off x="4541762" y="708629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zh-CN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ierarchical user management problem</a:t>
            </a:r>
            <a:endParaRPr lang="en-US" sz="1100" dirty="0">
              <a:solidFill>
                <a:prstClr val="white">
                  <a:lumMod val="6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uppieren 10">
            <a:extLst>
              <a:ext uri="{FF2B5EF4-FFF2-40B4-BE49-F238E27FC236}">
                <a16:creationId xmlns:a16="http://schemas.microsoft.com/office/drawing/2014/main" id="{3CB7B53B-EA96-C5FA-3BC0-2B81345E10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86627" y="1737403"/>
            <a:ext cx="3100731" cy="2160000"/>
            <a:chOff x="2255944" y="852383"/>
            <a:chExt cx="3540108" cy="2466074"/>
          </a:xfrm>
          <a:solidFill>
            <a:srgbClr val="DDDDDD"/>
          </a:solidFill>
          <a:scene3d>
            <a:camera prst="perspectiveRelaxed" fov="5400000">
              <a:rot lat="1812000" lon="19056000" rev="126000"/>
            </a:camera>
            <a:lightRig rig="balanced" dir="t">
              <a:rot lat="0" lon="0" rev="0"/>
            </a:lightRig>
          </a:scene3d>
        </p:grpSpPr>
        <p:grpSp>
          <p:nvGrpSpPr>
            <p:cNvPr id="5" name="Gruppieren 20">
              <a:extLst>
                <a:ext uri="{FF2B5EF4-FFF2-40B4-BE49-F238E27FC236}">
                  <a16:creationId xmlns:a16="http://schemas.microsoft.com/office/drawing/2014/main" id="{24263195-D05D-190B-88E1-DB3A5DFC94D0}"/>
                </a:ext>
              </a:extLst>
            </p:cNvPr>
            <p:cNvGrpSpPr/>
            <p:nvPr/>
          </p:nvGrpSpPr>
          <p:grpSpPr bwMode="gray">
            <a:xfrm>
              <a:off x="3329980" y="852383"/>
              <a:ext cx="2466072" cy="2466074"/>
              <a:chOff x="3329980" y="852383"/>
              <a:chExt cx="2466072" cy="2466074"/>
            </a:xfrm>
            <a:grpFill/>
          </p:grpSpPr>
          <p:sp>
            <p:nvSpPr>
              <p:cNvPr id="26" name="Freeform">
                <a:extLst>
                  <a:ext uri="{FF2B5EF4-FFF2-40B4-BE49-F238E27FC236}">
                    <a16:creationId xmlns:a16="http://schemas.microsoft.com/office/drawing/2014/main" id="{CA2FD2C4-5CB1-7ABF-DFBF-025AAE180E74}"/>
                  </a:ext>
                </a:extLst>
              </p:cNvPr>
              <p:cNvSpPr/>
              <p:nvPr/>
            </p:nvSpPr>
            <p:spPr bwMode="gray">
              <a:xfrm>
                <a:off x="3329980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7" name="Freeform">
                <a:extLst>
                  <a:ext uri="{FF2B5EF4-FFF2-40B4-BE49-F238E27FC236}">
                    <a16:creationId xmlns:a16="http://schemas.microsoft.com/office/drawing/2014/main" id="{6F8987D7-6677-15A0-7CB9-B630A02B7BBA}"/>
                  </a:ext>
                </a:extLst>
              </p:cNvPr>
              <p:cNvSpPr/>
              <p:nvPr/>
            </p:nvSpPr>
            <p:spPr bwMode="gray">
              <a:xfrm>
                <a:off x="4185016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00D218D7-FFE4-62FA-0A91-23533682673D}"/>
                  </a:ext>
                </a:extLst>
              </p:cNvPr>
              <p:cNvSpPr/>
              <p:nvPr/>
            </p:nvSpPr>
            <p:spPr bwMode="gray">
              <a:xfrm>
                <a:off x="3329980" y="852383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9" name="Freeform">
                <a:extLst>
                  <a:ext uri="{FF2B5EF4-FFF2-40B4-BE49-F238E27FC236}">
                    <a16:creationId xmlns:a16="http://schemas.microsoft.com/office/drawing/2014/main" id="{F0363CDA-EB77-6481-838C-277B34DB7A5A}"/>
                  </a:ext>
                </a:extLst>
              </p:cNvPr>
              <p:cNvSpPr/>
              <p:nvPr/>
            </p:nvSpPr>
            <p:spPr bwMode="gray">
              <a:xfrm>
                <a:off x="4185016" y="852383"/>
                <a:ext cx="756000" cy="756000"/>
              </a:xfrm>
              <a:prstGeom prst="rect">
                <a:avLst/>
              </a:prstGeom>
              <a:solidFill>
                <a:srgbClr val="1C9494"/>
              </a:solidFill>
              <a:ln w="12700">
                <a:noFill/>
                <a:round/>
                <a:headEnd/>
                <a:tailEnd/>
              </a:ln>
              <a:effectLst/>
              <a:sp3d z="2794000" extrusionH="7620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0" name="Freeform">
                <a:extLst>
                  <a:ext uri="{FF2B5EF4-FFF2-40B4-BE49-F238E27FC236}">
                    <a16:creationId xmlns:a16="http://schemas.microsoft.com/office/drawing/2014/main" id="{4820646F-8DE9-4161-E383-44B82D383887}"/>
                  </a:ext>
                </a:extLst>
              </p:cNvPr>
              <p:cNvSpPr/>
              <p:nvPr/>
            </p:nvSpPr>
            <p:spPr bwMode="gray">
              <a:xfrm>
                <a:off x="5040052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13C85F93-1E2A-C5B9-8941-73FE7FEAF8D7}"/>
                  </a:ext>
                </a:extLst>
              </p:cNvPr>
              <p:cNvSpPr/>
              <p:nvPr/>
            </p:nvSpPr>
            <p:spPr bwMode="gray">
              <a:xfrm>
                <a:off x="5040052" y="852384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">
                <a:extLst>
                  <a:ext uri="{FF2B5EF4-FFF2-40B4-BE49-F238E27FC236}">
                    <a16:creationId xmlns:a16="http://schemas.microsoft.com/office/drawing/2014/main" id="{1AE5A211-2E76-CFC2-9CC2-D6B6988C26D8}"/>
                  </a:ext>
                </a:extLst>
              </p:cNvPr>
              <p:cNvSpPr/>
              <p:nvPr/>
            </p:nvSpPr>
            <p:spPr bwMode="gray">
              <a:xfrm>
                <a:off x="3329980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">
                <a:extLst>
                  <a:ext uri="{FF2B5EF4-FFF2-40B4-BE49-F238E27FC236}">
                    <a16:creationId xmlns:a16="http://schemas.microsoft.com/office/drawing/2014/main" id="{ECA75912-543F-0BC6-7AD3-7735A752F7C6}"/>
                  </a:ext>
                </a:extLst>
              </p:cNvPr>
              <p:cNvSpPr/>
              <p:nvPr/>
            </p:nvSpPr>
            <p:spPr bwMode="gray">
              <a:xfrm>
                <a:off x="4185016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">
                <a:extLst>
                  <a:ext uri="{FF2B5EF4-FFF2-40B4-BE49-F238E27FC236}">
                    <a16:creationId xmlns:a16="http://schemas.microsoft.com/office/drawing/2014/main" id="{45BA481F-BCC3-93F4-E986-523C2A6AB8CA}"/>
                  </a:ext>
                </a:extLst>
              </p:cNvPr>
              <p:cNvSpPr/>
              <p:nvPr/>
            </p:nvSpPr>
            <p:spPr bwMode="gray">
              <a:xfrm>
                <a:off x="5040050" y="2562456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1778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6" name="Gruppieren 21">
              <a:extLst>
                <a:ext uri="{FF2B5EF4-FFF2-40B4-BE49-F238E27FC236}">
                  <a16:creationId xmlns:a16="http://schemas.microsoft.com/office/drawing/2014/main" id="{F143DA50-BA13-5F87-E8B6-72FC6F17F5EA}"/>
                </a:ext>
              </a:extLst>
            </p:cNvPr>
            <p:cNvGrpSpPr/>
            <p:nvPr/>
          </p:nvGrpSpPr>
          <p:grpSpPr bwMode="gray">
            <a:xfrm>
              <a:off x="2255944" y="852383"/>
              <a:ext cx="3540108" cy="2466074"/>
              <a:chOff x="2255944" y="852383"/>
              <a:chExt cx="3540108" cy="2466074"/>
            </a:xfrm>
            <a:grpFill/>
          </p:grpSpPr>
          <p:sp>
            <p:nvSpPr>
              <p:cNvPr id="17" name="Freeform">
                <a:extLst>
                  <a:ext uri="{FF2B5EF4-FFF2-40B4-BE49-F238E27FC236}">
                    <a16:creationId xmlns:a16="http://schemas.microsoft.com/office/drawing/2014/main" id="{356B75B1-A60C-ADDC-4B30-ADA71C19AF0E}"/>
                  </a:ext>
                </a:extLst>
              </p:cNvPr>
              <p:cNvSpPr/>
              <p:nvPr/>
            </p:nvSpPr>
            <p:spPr bwMode="gray">
              <a:xfrm>
                <a:off x="2255944" y="1707419"/>
                <a:ext cx="756000" cy="756000"/>
              </a:xfrm>
              <a:prstGeom prst="rect">
                <a:avLst/>
              </a:prstGeom>
              <a:solidFill>
                <a:srgbClr val="FAC14D"/>
              </a:solidFill>
              <a:ln w="12700">
                <a:noFill/>
                <a:round/>
                <a:headEnd/>
                <a:tailEnd/>
              </a:ln>
              <a:effectLst/>
              <a:sp3d z="889000" extrusionH="7620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Freeform">
                <a:extLst>
                  <a:ext uri="{FF2B5EF4-FFF2-40B4-BE49-F238E27FC236}">
                    <a16:creationId xmlns:a16="http://schemas.microsoft.com/office/drawing/2014/main" id="{AED0DAA1-5631-62A5-1AF1-DABF4C0FED5B}"/>
                  </a:ext>
                </a:extLst>
              </p:cNvPr>
              <p:cNvSpPr/>
              <p:nvPr/>
            </p:nvSpPr>
            <p:spPr bwMode="gray">
              <a:xfrm>
                <a:off x="4185016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9" name="Freeform">
                <a:extLst>
                  <a:ext uri="{FF2B5EF4-FFF2-40B4-BE49-F238E27FC236}">
                    <a16:creationId xmlns:a16="http://schemas.microsoft.com/office/drawing/2014/main" id="{58D4D54C-CC17-8145-35F0-86AE7BE8417F}"/>
                  </a:ext>
                </a:extLst>
              </p:cNvPr>
              <p:cNvSpPr/>
              <p:nvPr/>
            </p:nvSpPr>
            <p:spPr bwMode="gray">
              <a:xfrm>
                <a:off x="3329980" y="852383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0" name="Freeform">
                <a:extLst>
                  <a:ext uri="{FF2B5EF4-FFF2-40B4-BE49-F238E27FC236}">
                    <a16:creationId xmlns:a16="http://schemas.microsoft.com/office/drawing/2014/main" id="{61C889B3-3AE4-039A-532D-EFA8366D4ECD}"/>
                  </a:ext>
                </a:extLst>
              </p:cNvPr>
              <p:cNvSpPr/>
              <p:nvPr/>
            </p:nvSpPr>
            <p:spPr bwMode="gray">
              <a:xfrm>
                <a:off x="4185016" y="852383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1" name="Freeform">
                <a:extLst>
                  <a:ext uri="{FF2B5EF4-FFF2-40B4-BE49-F238E27FC236}">
                    <a16:creationId xmlns:a16="http://schemas.microsoft.com/office/drawing/2014/main" id="{CFC8BCA3-02CF-BF3D-AE3F-F6EC4E63E9A3}"/>
                  </a:ext>
                </a:extLst>
              </p:cNvPr>
              <p:cNvSpPr/>
              <p:nvPr/>
            </p:nvSpPr>
            <p:spPr bwMode="gray">
              <a:xfrm>
                <a:off x="5040052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2" name="Freeform">
                <a:extLst>
                  <a:ext uri="{FF2B5EF4-FFF2-40B4-BE49-F238E27FC236}">
                    <a16:creationId xmlns:a16="http://schemas.microsoft.com/office/drawing/2014/main" id="{EA5538C4-C047-4D98-ED21-0E0C6E6CAFFE}"/>
                  </a:ext>
                </a:extLst>
              </p:cNvPr>
              <p:cNvSpPr/>
              <p:nvPr/>
            </p:nvSpPr>
            <p:spPr bwMode="gray">
              <a:xfrm>
                <a:off x="5040052" y="852384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Freeform">
                <a:extLst>
                  <a:ext uri="{FF2B5EF4-FFF2-40B4-BE49-F238E27FC236}">
                    <a16:creationId xmlns:a16="http://schemas.microsoft.com/office/drawing/2014/main" id="{278CE0DE-3915-9ED1-46FD-8E62BB091D0C}"/>
                  </a:ext>
                </a:extLst>
              </p:cNvPr>
              <p:cNvSpPr/>
              <p:nvPr/>
            </p:nvSpPr>
            <p:spPr bwMode="gray">
              <a:xfrm>
                <a:off x="3329980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4" name="Freeform">
                <a:extLst>
                  <a:ext uri="{FF2B5EF4-FFF2-40B4-BE49-F238E27FC236}">
                    <a16:creationId xmlns:a16="http://schemas.microsoft.com/office/drawing/2014/main" id="{B396C3D8-F510-6DC7-32F6-39DAEEA86509}"/>
                  </a:ext>
                </a:extLst>
              </p:cNvPr>
              <p:cNvSpPr/>
              <p:nvPr/>
            </p:nvSpPr>
            <p:spPr bwMode="gray">
              <a:xfrm>
                <a:off x="4185016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5" name="Freeform">
                <a:extLst>
                  <a:ext uri="{FF2B5EF4-FFF2-40B4-BE49-F238E27FC236}">
                    <a16:creationId xmlns:a16="http://schemas.microsoft.com/office/drawing/2014/main" id="{553DEA76-BE49-E741-34E3-0B80B96D8609}"/>
                  </a:ext>
                </a:extLst>
              </p:cNvPr>
              <p:cNvSpPr/>
              <p:nvPr/>
            </p:nvSpPr>
            <p:spPr bwMode="gray">
              <a:xfrm>
                <a:off x="5040050" y="2562456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z="889000"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7" name="Gruppieren 31">
              <a:extLst>
                <a:ext uri="{FF2B5EF4-FFF2-40B4-BE49-F238E27FC236}">
                  <a16:creationId xmlns:a16="http://schemas.microsoft.com/office/drawing/2014/main" id="{2C26163B-7131-80FC-E66F-59A654E9144D}"/>
                </a:ext>
              </a:extLst>
            </p:cNvPr>
            <p:cNvGrpSpPr/>
            <p:nvPr/>
          </p:nvGrpSpPr>
          <p:grpSpPr bwMode="gray">
            <a:xfrm>
              <a:off x="3329980" y="852383"/>
              <a:ext cx="2466072" cy="2466074"/>
              <a:chOff x="3329980" y="852383"/>
              <a:chExt cx="2466072" cy="2466074"/>
            </a:xfrm>
            <a:grpFill/>
          </p:grpSpPr>
          <p:sp>
            <p:nvSpPr>
              <p:cNvPr id="8" name="Freeform">
                <a:extLst>
                  <a:ext uri="{FF2B5EF4-FFF2-40B4-BE49-F238E27FC236}">
                    <a16:creationId xmlns:a16="http://schemas.microsoft.com/office/drawing/2014/main" id="{0939F7FC-74A3-1E51-5D36-CE06AD76BDDF}"/>
                  </a:ext>
                </a:extLst>
              </p:cNvPr>
              <p:cNvSpPr/>
              <p:nvPr/>
            </p:nvSpPr>
            <p:spPr bwMode="gray">
              <a:xfrm>
                <a:off x="3329980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" name="Freeform">
                <a:extLst>
                  <a:ext uri="{FF2B5EF4-FFF2-40B4-BE49-F238E27FC236}">
                    <a16:creationId xmlns:a16="http://schemas.microsoft.com/office/drawing/2014/main" id="{4B1665B1-4138-DB0E-3912-5578381F6395}"/>
                  </a:ext>
                </a:extLst>
              </p:cNvPr>
              <p:cNvSpPr/>
              <p:nvPr/>
            </p:nvSpPr>
            <p:spPr bwMode="gray">
              <a:xfrm>
                <a:off x="4185016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" name="Freeform">
                <a:extLst>
                  <a:ext uri="{FF2B5EF4-FFF2-40B4-BE49-F238E27FC236}">
                    <a16:creationId xmlns:a16="http://schemas.microsoft.com/office/drawing/2014/main" id="{41BB9FB4-5F69-7C04-DDE1-EE3D742A370C}"/>
                  </a:ext>
                </a:extLst>
              </p:cNvPr>
              <p:cNvSpPr/>
              <p:nvPr/>
            </p:nvSpPr>
            <p:spPr bwMode="gray">
              <a:xfrm>
                <a:off x="3329980" y="852383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" name="Freeform">
                <a:extLst>
                  <a:ext uri="{FF2B5EF4-FFF2-40B4-BE49-F238E27FC236}">
                    <a16:creationId xmlns:a16="http://schemas.microsoft.com/office/drawing/2014/main" id="{D9A8A7AE-3CA1-E9B6-7658-84CE045425C5}"/>
                  </a:ext>
                </a:extLst>
              </p:cNvPr>
              <p:cNvSpPr/>
              <p:nvPr/>
            </p:nvSpPr>
            <p:spPr bwMode="gray">
              <a:xfrm>
                <a:off x="4185016" y="852383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" name="Freeform">
                <a:extLst>
                  <a:ext uri="{FF2B5EF4-FFF2-40B4-BE49-F238E27FC236}">
                    <a16:creationId xmlns:a16="http://schemas.microsoft.com/office/drawing/2014/main" id="{46335221-EA57-8C72-9A3B-5ABF6D5B53C7}"/>
                  </a:ext>
                </a:extLst>
              </p:cNvPr>
              <p:cNvSpPr/>
              <p:nvPr/>
            </p:nvSpPr>
            <p:spPr bwMode="gray">
              <a:xfrm>
                <a:off x="5040052" y="1707419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" name="Freeform">
                <a:extLst>
                  <a:ext uri="{FF2B5EF4-FFF2-40B4-BE49-F238E27FC236}">
                    <a16:creationId xmlns:a16="http://schemas.microsoft.com/office/drawing/2014/main" id="{5DA81DA6-D809-127D-1581-FF807941A90C}"/>
                  </a:ext>
                </a:extLst>
              </p:cNvPr>
              <p:cNvSpPr/>
              <p:nvPr/>
            </p:nvSpPr>
            <p:spPr bwMode="gray">
              <a:xfrm>
                <a:off x="5040052" y="852384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" name="Freeform">
                <a:extLst>
                  <a:ext uri="{FF2B5EF4-FFF2-40B4-BE49-F238E27FC236}">
                    <a16:creationId xmlns:a16="http://schemas.microsoft.com/office/drawing/2014/main" id="{339AA570-37F5-EC6E-BB47-AD8C2F9070DB}"/>
                  </a:ext>
                </a:extLst>
              </p:cNvPr>
              <p:cNvSpPr/>
              <p:nvPr/>
            </p:nvSpPr>
            <p:spPr bwMode="gray">
              <a:xfrm>
                <a:off x="3329980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" name="Freeform">
                <a:extLst>
                  <a:ext uri="{FF2B5EF4-FFF2-40B4-BE49-F238E27FC236}">
                    <a16:creationId xmlns:a16="http://schemas.microsoft.com/office/drawing/2014/main" id="{C5E0B0C7-007A-0AC8-16B3-3E9C9DF3D500}"/>
                  </a:ext>
                </a:extLst>
              </p:cNvPr>
              <p:cNvSpPr/>
              <p:nvPr/>
            </p:nvSpPr>
            <p:spPr bwMode="gray">
              <a:xfrm>
                <a:off x="4185016" y="2562457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" name="Freeform">
                <a:extLst>
                  <a:ext uri="{FF2B5EF4-FFF2-40B4-BE49-F238E27FC236}">
                    <a16:creationId xmlns:a16="http://schemas.microsoft.com/office/drawing/2014/main" id="{D078ABD9-B9F6-F4BB-81EE-DDED1A5EE31B}"/>
                  </a:ext>
                </a:extLst>
              </p:cNvPr>
              <p:cNvSpPr/>
              <p:nvPr/>
            </p:nvSpPr>
            <p:spPr bwMode="gray">
              <a:xfrm>
                <a:off x="5040050" y="2562456"/>
                <a:ext cx="756000" cy="756000"/>
              </a:xfrm>
              <a:prstGeom prst="rect">
                <a:avLst/>
              </a:prstGeom>
              <a:grpFill/>
              <a:ln w="12700">
                <a:noFill/>
                <a:round/>
                <a:headEnd/>
                <a:tailEnd/>
              </a:ln>
              <a:effectLst/>
              <a:sp3d extrusionH="762000" contourW="12700" prstMaterial="metal">
                <a:contourClr>
                  <a:srgbClr val="C0C0C0"/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65138F-2220-80CC-6A27-4E7444B0CD9C}"/>
              </a:ext>
            </a:extLst>
          </p:cNvPr>
          <p:cNvSpPr txBox="1">
            <a:spLocks/>
          </p:cNvSpPr>
          <p:nvPr/>
        </p:nvSpPr>
        <p:spPr>
          <a:xfrm>
            <a:off x="174323" y="3319411"/>
            <a:ext cx="3336515" cy="125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zh-CN" altLang="en-US" sz="2000" b="1" dirty="0">
                <a:solidFill>
                  <a:srgbClr val="FAC14D"/>
                </a:solidFill>
                <a:latin typeface="Calibri" panose="020F0502020204030204"/>
                <a:ea typeface="Roboto" panose="02000000000000000000" pitchFamily="2" charset="0"/>
              </a:rPr>
              <a:t>教师用户</a:t>
            </a:r>
            <a:endParaRPr lang="en-US" altLang="zh-CN" sz="2000" b="1" dirty="0">
              <a:solidFill>
                <a:srgbClr val="FAC14D"/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marL="0" indent="0" algn="r">
              <a:buFont typeface="Arial" pitchFamily="34" charset="0"/>
              <a:buNone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仅拥有教室表的查看权限，</a:t>
            </a:r>
            <a:endParaRPr lang="en-US" altLang="zh-CN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marL="0" indent="0" algn="r">
              <a:buFont typeface="Arial" pitchFamily="34" charset="0"/>
              <a:buNone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课程表的查询修改权限。</a:t>
            </a:r>
            <a:endParaRPr lang="en-US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EABE664-C62F-FFA0-0CC2-911967D22AB1}"/>
              </a:ext>
            </a:extLst>
          </p:cNvPr>
          <p:cNvSpPr txBox="1">
            <a:spLocks/>
          </p:cNvSpPr>
          <p:nvPr/>
        </p:nvSpPr>
        <p:spPr>
          <a:xfrm>
            <a:off x="9070740" y="2239704"/>
            <a:ext cx="2477683" cy="1585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b="1" dirty="0">
                <a:solidFill>
                  <a:srgbClr val="1C9494"/>
                </a:solidFill>
                <a:latin typeface="Calibri" panose="020F0502020204030204"/>
                <a:ea typeface="Roboto" panose="02000000000000000000" pitchFamily="2" charset="0"/>
              </a:rPr>
              <a:t>学生用户</a:t>
            </a:r>
            <a:endParaRPr lang="en-US" altLang="zh-CN" sz="2000" b="1" dirty="0">
              <a:solidFill>
                <a:srgbClr val="1C9494"/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仅拥有教室的查看权限，</a:t>
            </a:r>
            <a:endParaRPr lang="en-US" altLang="zh-CN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课程表的查看权限与选课</a:t>
            </a:r>
            <a:endParaRPr lang="en-US" altLang="zh-CN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信息的修改权限</a:t>
            </a: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(</a:t>
            </a: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个人</a:t>
            </a:r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)</a:t>
            </a:r>
            <a:r>
              <a:rPr lang="zh-CN" altLang="en-US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。</a:t>
            </a:r>
            <a:endParaRPr lang="en-US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422ED480-3914-A931-5121-CD6288E2E21C}"/>
              </a:ext>
            </a:extLst>
          </p:cNvPr>
          <p:cNvSpPr txBox="1"/>
          <p:nvPr/>
        </p:nvSpPr>
        <p:spPr>
          <a:xfrm>
            <a:off x="669544" y="5021982"/>
            <a:ext cx="10774824" cy="1338311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考虑到实际设计工程实际应用后涉及人为录入或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SQL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注入等黑客攻击、系统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bug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等因素可能对数据造成损坏，必须进行用户分级管理以及安全性的考虑。首先在登录界面对连接到数据库的用户进行身份认证，以此来判断此用户是否属于合法的用户，合法的用户通过认证，不合法的用户拒绝连接。之后对每一种用户连接数据库的权限进行限制，除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root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用户外，创建学生账户与教师账户，并赋予特定权限，降低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SQL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Roboto" panose="02000000000000000000" pitchFamily="2" charset="0"/>
              </a:rPr>
              <a:t>注入的风险。</a:t>
            </a:r>
            <a:endParaRPr lang="en-US" sz="1400" b="1" dirty="0">
              <a:solidFill>
                <a:prstClr val="white">
                  <a:lumMod val="65000"/>
                </a:prstClr>
              </a:solidFill>
              <a:latin typeface="Calibri" panose="020F0502020204030204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CC12D0E-8B4D-B778-A084-0141665377CC}"/>
              </a:ext>
            </a:extLst>
          </p:cNvPr>
          <p:cNvSpPr txBox="1">
            <a:spLocks/>
          </p:cNvSpPr>
          <p:nvPr/>
        </p:nvSpPr>
        <p:spPr>
          <a:xfrm>
            <a:off x="3924488" y="187470"/>
            <a:ext cx="4125845" cy="6697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数据库相关表格创建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BD1ABE-AC0E-3848-D52A-BD567EA18586}"/>
              </a:ext>
            </a:extLst>
          </p:cNvPr>
          <p:cNvSpPr txBox="1">
            <a:spLocks/>
          </p:cNvSpPr>
          <p:nvPr/>
        </p:nvSpPr>
        <p:spPr>
          <a:xfrm>
            <a:off x="4541762" y="708629"/>
            <a:ext cx="289129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 err="1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Datebase</a:t>
            </a:r>
            <a:r>
              <a:rPr lang="en-US" sz="1100" dirty="0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related table creation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27F3E-2CD8-A8E3-28AA-13100B0F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5" y="1507065"/>
            <a:ext cx="10072328" cy="755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CFD30D-2E09-1958-4E64-6D10DBAE0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2" y="1912134"/>
            <a:ext cx="10843568" cy="9709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371EF4-9EEA-495D-D159-370C8C10D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83" y="2346717"/>
            <a:ext cx="10843424" cy="8188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690F1A-7C08-FFAE-292F-05EB538D5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5" y="2671231"/>
            <a:ext cx="10790807" cy="15820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1C36B6-0461-B8FA-6254-947585407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3250035"/>
            <a:ext cx="11028902" cy="10272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3F16F3-B37D-9934-501D-48078EF23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2" y="3572311"/>
            <a:ext cx="11330235" cy="11507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AC3C75-D1F4-77F1-183E-84FEA99EF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8" y="4019119"/>
            <a:ext cx="10817133" cy="16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rbj13ew">
      <a:majorFont>
        <a:latin typeface="Segoe UI"/>
        <a:ea typeface="全字库正楷体"/>
        <a:cs typeface=""/>
      </a:majorFont>
      <a:minorFont>
        <a:latin typeface="Segoe UI"/>
        <a:ea typeface="全字库正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1348</Words>
  <Application>Microsoft Office PowerPoint</Application>
  <PresentationFormat>宽屏</PresentationFormat>
  <Paragraphs>215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FontAwesome</vt:lpstr>
      <vt:lpstr>Modern Pictograms</vt:lpstr>
      <vt:lpstr>Sosa</vt:lpstr>
      <vt:lpstr>Sosa Regular</vt:lpstr>
      <vt:lpstr>等线</vt:lpstr>
      <vt:lpstr>华文宋体</vt:lpstr>
      <vt:lpstr>微软雅黑</vt:lpstr>
      <vt:lpstr>Arial</vt:lpstr>
      <vt:lpstr>Calibri</vt:lpstr>
      <vt:lpstr>Open Sans</vt:lpstr>
      <vt:lpstr>Roboto</vt:lpstr>
      <vt:lpstr>Segoe Script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刘 奇</cp:lastModifiedBy>
  <cp:revision>271</cp:revision>
  <dcterms:created xsi:type="dcterms:W3CDTF">2020-10-26T01:57:00Z</dcterms:created>
  <dcterms:modified xsi:type="dcterms:W3CDTF">2022-11-30T07:33:01Z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